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1"/>
  </p:notesMasterIdLst>
  <p:handoutMasterIdLst>
    <p:handoutMasterId r:id="rId72"/>
  </p:handoutMasterIdLst>
  <p:sldIdLst>
    <p:sldId id="323" r:id="rId2"/>
    <p:sldId id="324" r:id="rId3"/>
    <p:sldId id="326" r:id="rId4"/>
    <p:sldId id="325" r:id="rId5"/>
    <p:sldId id="331" r:id="rId6"/>
    <p:sldId id="327" r:id="rId7"/>
    <p:sldId id="328" r:id="rId8"/>
    <p:sldId id="329" r:id="rId9"/>
    <p:sldId id="385" r:id="rId10"/>
    <p:sldId id="386" r:id="rId11"/>
    <p:sldId id="332" r:id="rId12"/>
    <p:sldId id="333" r:id="rId13"/>
    <p:sldId id="334" r:id="rId14"/>
    <p:sldId id="335" r:id="rId15"/>
    <p:sldId id="336" r:id="rId16"/>
    <p:sldId id="337" r:id="rId17"/>
    <p:sldId id="338" r:id="rId18"/>
    <p:sldId id="383" r:id="rId19"/>
    <p:sldId id="340" r:id="rId20"/>
    <p:sldId id="384" r:id="rId21"/>
    <p:sldId id="387" r:id="rId22"/>
    <p:sldId id="342" r:id="rId23"/>
    <p:sldId id="343" r:id="rId24"/>
    <p:sldId id="344" r:id="rId25"/>
    <p:sldId id="346" r:id="rId26"/>
    <p:sldId id="388" r:id="rId27"/>
    <p:sldId id="347" r:id="rId28"/>
    <p:sldId id="348" r:id="rId29"/>
    <p:sldId id="389" r:id="rId30"/>
    <p:sldId id="390" r:id="rId31"/>
    <p:sldId id="391" r:id="rId32"/>
    <p:sldId id="393" r:id="rId33"/>
    <p:sldId id="352" r:id="rId34"/>
    <p:sldId id="353" r:id="rId35"/>
    <p:sldId id="354" r:id="rId36"/>
    <p:sldId id="355" r:id="rId37"/>
    <p:sldId id="356" r:id="rId38"/>
    <p:sldId id="357" r:id="rId39"/>
    <p:sldId id="358" r:id="rId40"/>
    <p:sldId id="392" r:id="rId41"/>
    <p:sldId id="394" r:id="rId42"/>
    <p:sldId id="395" r:id="rId43"/>
    <p:sldId id="362" r:id="rId44"/>
    <p:sldId id="316" r:id="rId45"/>
    <p:sldId id="293" r:id="rId46"/>
    <p:sldId id="320" r:id="rId47"/>
    <p:sldId id="280" r:id="rId48"/>
    <p:sldId id="318" r:id="rId49"/>
    <p:sldId id="319" r:id="rId50"/>
    <p:sldId id="322" r:id="rId51"/>
    <p:sldId id="315" r:id="rId52"/>
    <p:sldId id="363" r:id="rId53"/>
    <p:sldId id="364" r:id="rId54"/>
    <p:sldId id="365" r:id="rId55"/>
    <p:sldId id="366" r:id="rId56"/>
    <p:sldId id="367" r:id="rId57"/>
    <p:sldId id="368" r:id="rId58"/>
    <p:sldId id="369" r:id="rId59"/>
    <p:sldId id="370" r:id="rId60"/>
    <p:sldId id="372" r:id="rId61"/>
    <p:sldId id="373" r:id="rId62"/>
    <p:sldId id="374" r:id="rId63"/>
    <p:sldId id="375" r:id="rId64"/>
    <p:sldId id="376" r:id="rId65"/>
    <p:sldId id="377" r:id="rId66"/>
    <p:sldId id="378" r:id="rId67"/>
    <p:sldId id="380" r:id="rId68"/>
    <p:sldId id="379" r:id="rId69"/>
    <p:sldId id="38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66"/>
    <a:srgbClr val="8996A0"/>
    <a:srgbClr val="FFA02F"/>
    <a:srgbClr val="00B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1111"/>
  </p:normalViewPr>
  <p:slideViewPr>
    <p:cSldViewPr snapToGrid="0" snapToObjects="1">
      <p:cViewPr varScale="1">
        <p:scale>
          <a:sx n="65" d="100"/>
          <a:sy n="65" d="100"/>
        </p:scale>
        <p:origin x="2392" y="20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65" d="100"/>
          <a:sy n="165" d="100"/>
        </p:scale>
        <p:origin x="5088"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B2127-D2E8-1F47-8821-E5145926C81F}" type="datetimeFigureOut">
              <a:rPr lang="en-US" smtClean="0"/>
              <a:t>3/14/22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D87FD1-716D-6A4C-ABAE-89C83AD9157F}" type="slidenum">
              <a:rPr lang="en-US" smtClean="0"/>
              <a:t>‹#›</a:t>
            </a:fld>
            <a:endParaRPr lang="en-US"/>
          </a:p>
        </p:txBody>
      </p:sp>
    </p:spTree>
    <p:extLst>
      <p:ext uri="{BB962C8B-B14F-4D97-AF65-F5344CB8AC3E}">
        <p14:creationId xmlns:p14="http://schemas.microsoft.com/office/powerpoint/2010/main" val="1861945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CDE9D-C619-E845-B532-81956021FE4E}" type="datetimeFigureOut">
              <a:rPr lang="en-US" smtClean="0"/>
              <a:t>3/14/22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B7EF0-148D-B042-AF3A-A0484078F544}" type="slidenum">
              <a:rPr lang="en-US" smtClean="0"/>
              <a:t>‹#›</a:t>
            </a:fld>
            <a:endParaRPr lang="en-US"/>
          </a:p>
        </p:txBody>
      </p:sp>
    </p:spTree>
    <p:extLst>
      <p:ext uri="{BB962C8B-B14F-4D97-AF65-F5344CB8AC3E}">
        <p14:creationId xmlns:p14="http://schemas.microsoft.com/office/powerpoint/2010/main" val="533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4-h.org/professionals/marketing-resources/"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blog.trainerswarehouse.com/communication-exercises" TargetMode="External"/><Relationship Id="rId4" Type="http://schemas.openxmlformats.org/officeDocument/2006/relationships/hyperlink" Target="https://nifa.usda.gov/4-h-name-and-emble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indtools.com/pages/article/listening-quiz.ht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xecutiveexcellence.com/wp-content/uploads/2019/05/ActiveListening-SelfAssessment_Fillable.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blog.trainerswarehouse.com/communication-exercis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050" b="0" i="0" u="none" strike="noStrike" baseline="0" dirty="0">
              <a:solidFill>
                <a:srgbClr val="000000"/>
              </a:solidFill>
              <a:latin typeface="Times New Roman" panose="02020603050405020304" pitchFamily="18" charset="0"/>
            </a:endParaRPr>
          </a:p>
          <a:p>
            <a:pPr marR="0" algn="l" rtl="0"/>
            <a:endParaRPr lang="en-US" sz="1200" b="1" i="0" u="none" strike="noStrike" baseline="0" dirty="0">
              <a:solidFill>
                <a:srgbClr val="000000"/>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Did you Get that?! </a:t>
            </a:r>
          </a:p>
          <a:p>
            <a:pPr marR="0" algn="l" rtl="0">
              <a:buClr>
                <a:srgbClr val="339966"/>
              </a:buClr>
              <a:buFont typeface="Arial" panose="020B0604020202020204" pitchFamily="34" charset="0"/>
              <a:buChar char="1"/>
            </a:pPr>
            <a:r>
              <a:rPr lang="en-US" sz="1200" b="0" i="0" u="none" strike="noStrike" baseline="0" dirty="0">
                <a:latin typeface="Arial" panose="020B0604020202020204" pitchFamily="34" charset="0"/>
              </a:rPr>
              <a:t>.) A facilitator will set the stage with the group that a transactional speaking example will be presented, participants will share their observations surrounding the example, and work in groups to create and then share an improved example. </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While the person is speaking, pay attention to the transactional speaking skills demonstrated (or lack thereof). </a:t>
            </a:r>
          </a:p>
          <a:p>
            <a:pPr marR="0" algn="l" rtl="0">
              <a:buClr>
                <a:srgbClr val="339966"/>
              </a:buClr>
              <a:buFont typeface="Arial" panose="020B0604020202020204" pitchFamily="34" charset="0"/>
              <a:buChar char="2"/>
            </a:pPr>
            <a:r>
              <a:rPr lang="en-US" sz="1200" b="0" i="0" u="none" strike="noStrike" baseline="0" dirty="0">
                <a:latin typeface="Arial" panose="020B0604020202020204" pitchFamily="34" charset="0"/>
              </a:rPr>
              <a:t>.) Either the facilitator or “volunteer” from the training audience will read and act out the embedded cues in the below script.  The acting cues are indicated by brackets and italicized text:  [</a:t>
            </a:r>
            <a:r>
              <a:rPr lang="en-US" sz="1200" b="0" i="1" u="none" strike="noStrike" baseline="0" dirty="0">
                <a:latin typeface="Arial" panose="020B0604020202020204" pitchFamily="34" charset="0"/>
              </a:rPr>
              <a:t>example text</a:t>
            </a:r>
            <a:r>
              <a:rPr lang="en-US" sz="1200" b="0" i="0" u="none" strike="noStrike" baseline="0" dirty="0">
                <a:latin typeface="Arial" panose="020B0604020202020204" pitchFamily="34" charset="0"/>
              </a:rPr>
              <a:t>]. </a:t>
            </a:r>
          </a:p>
          <a:p>
            <a:pPr marR="0" algn="l" rtl="0"/>
            <a:endParaRPr lang="en-US" sz="800" b="0" i="1" u="none" strike="noStrike" baseline="0" dirty="0">
              <a:solidFill>
                <a:srgbClr val="339966"/>
              </a:solidFill>
              <a:latin typeface="Arial" panose="020B0604020202020204" pitchFamily="34" charset="0"/>
            </a:endParaRPr>
          </a:p>
          <a:p>
            <a:pPr marR="0" lvl="2" algn="l" rtl="0"/>
            <a:r>
              <a:rPr lang="en-US" sz="1200" b="0" i="1" u="none" strike="noStrike" baseline="0" dirty="0">
                <a:solidFill>
                  <a:srgbClr val="339966"/>
                </a:solidFill>
                <a:latin typeface="Arial" panose="020B0604020202020204" pitchFamily="34" charset="0"/>
              </a:rPr>
              <a:t>Setting:</a:t>
            </a:r>
            <a:r>
              <a:rPr lang="en-US" sz="1200" b="0" i="0" u="none" strike="noStrike" baseline="0" dirty="0">
                <a:solidFill>
                  <a:srgbClr val="339966"/>
                </a:solidFill>
                <a:latin typeface="Arial" panose="020B0604020202020204" pitchFamily="34" charset="0"/>
              </a:rPr>
              <a:t>  4-H Club Meeting </a:t>
            </a:r>
            <a:r>
              <a:rPr lang="en-US" sz="1200" b="0" i="0" u="none" strike="noStrike" baseline="0" dirty="0">
                <a:solidFill>
                  <a:srgbClr val="339966"/>
                </a:solidFill>
                <a:latin typeface="Times New Roman" panose="02020603050405020304" pitchFamily="18" charset="0"/>
                <a:sym typeface="Wingdings" pitchFamily="2" charset="2"/>
              </a:rPr>
              <a:t></a:t>
            </a:r>
            <a:r>
              <a:rPr lang="en-US" sz="1200" b="0" i="0" u="none" strike="noStrike" baseline="0" dirty="0">
                <a:solidFill>
                  <a:srgbClr val="339966"/>
                </a:solidFill>
                <a:latin typeface="Arial" panose="020B0604020202020204" pitchFamily="34" charset="0"/>
                <a:sym typeface="Wingdings" pitchFamily="2" charset="2"/>
              </a:rPr>
              <a:t> Adult Leader shares information related to participation in an upcoming holiday parade</a:t>
            </a:r>
          </a:p>
          <a:p>
            <a:pPr marR="0" lvl="2" algn="l" rtl="0"/>
            <a:r>
              <a:rPr lang="en-US" sz="1200" b="0" i="1" u="none" strike="noStrike" baseline="0" dirty="0">
                <a:solidFill>
                  <a:srgbClr val="339966"/>
                </a:solidFill>
                <a:latin typeface="Arial" panose="020B0604020202020204" pitchFamily="34" charset="0"/>
              </a:rPr>
              <a:t>Script:</a:t>
            </a:r>
            <a:r>
              <a:rPr lang="en-US" sz="1200" b="0" i="0" u="none" strike="noStrike" baseline="0" dirty="0">
                <a:solidFill>
                  <a:srgbClr val="339966"/>
                </a:solidFill>
                <a:latin typeface="Arial" panose="020B0604020202020204" pitchFamily="34" charset="0"/>
              </a:rPr>
              <a:t>  [</a:t>
            </a:r>
            <a:r>
              <a:rPr lang="en-US" sz="1200" b="0" i="1" u="none" strike="noStrike" baseline="0" dirty="0">
                <a:solidFill>
                  <a:srgbClr val="339966"/>
                </a:solidFill>
                <a:latin typeface="Arial" panose="020B0604020202020204" pitchFamily="34" charset="0"/>
              </a:rPr>
              <a:t>Avoid eye contact with the group; look at the paper or glance out and above the audience</a:t>
            </a:r>
            <a:r>
              <a:rPr lang="en-US" sz="1200" b="0" i="0" u="none" strike="noStrike" baseline="0" dirty="0">
                <a:solidFill>
                  <a:srgbClr val="339966"/>
                </a:solidFill>
                <a:latin typeface="Arial" panose="020B0604020202020204" pitchFamily="34" charset="0"/>
              </a:rPr>
              <a:t>; </a:t>
            </a:r>
            <a:r>
              <a:rPr lang="en-US" sz="1200" b="0" i="1" u="none" strike="noStrike" baseline="0" dirty="0">
                <a:solidFill>
                  <a:srgbClr val="339966"/>
                </a:solidFill>
                <a:latin typeface="Arial" panose="020B0604020202020204" pitchFamily="34" charset="0"/>
              </a:rPr>
              <a:t>appear distracted and rushed</a:t>
            </a:r>
            <a:r>
              <a:rPr lang="en-US" sz="1200" b="0" i="0" u="none" strike="noStrike" baseline="0" dirty="0">
                <a:solidFill>
                  <a:srgbClr val="339966"/>
                </a:solidFill>
                <a:latin typeface="Arial" panose="020B0604020202020204" pitchFamily="34" charset="0"/>
              </a:rPr>
              <a:t>]. </a:t>
            </a:r>
            <a:r>
              <a:rPr lang="en-US" sz="1200" b="1" i="0" u="none" strike="noStrike" baseline="0" dirty="0">
                <a:solidFill>
                  <a:srgbClr val="339966"/>
                </a:solidFill>
                <a:latin typeface="Arial" panose="020B0604020202020204" pitchFamily="34" charset="0"/>
              </a:rPr>
              <a:t>Good afternoon, everyone! Quick update on the parade Tuesday </a:t>
            </a:r>
            <a:r>
              <a:rPr lang="en-US" sz="1200" b="0" i="0" u="none" strike="noStrike" baseline="0" dirty="0">
                <a:solidFill>
                  <a:srgbClr val="339966"/>
                </a:solidFill>
                <a:latin typeface="Arial" panose="020B0604020202020204" pitchFamily="34" charset="0"/>
              </a:rPr>
              <a:t>[</a:t>
            </a:r>
            <a:r>
              <a:rPr lang="en-US" sz="1200" b="0" i="1" u="none" strike="noStrike" baseline="0" dirty="0">
                <a:solidFill>
                  <a:srgbClr val="339966"/>
                </a:solidFill>
                <a:latin typeface="Arial" panose="020B0604020202020204" pitchFamily="34" charset="0"/>
              </a:rPr>
              <a:t>check your watch</a:t>
            </a:r>
            <a:r>
              <a:rPr lang="en-US" sz="1200" b="0" i="0" u="none" strike="noStrike" baseline="0" dirty="0">
                <a:solidFill>
                  <a:srgbClr val="339966"/>
                </a:solidFill>
                <a:latin typeface="Arial" panose="020B0604020202020204" pitchFamily="34" charset="0"/>
              </a:rPr>
              <a:t>]</a:t>
            </a:r>
            <a:r>
              <a:rPr lang="en-US" sz="1200" b="1" i="0" u="none" strike="noStrike" baseline="0" dirty="0">
                <a:solidFill>
                  <a:srgbClr val="339966"/>
                </a:solidFill>
                <a:latin typeface="Arial" panose="020B0604020202020204" pitchFamily="34" charset="0"/>
              </a:rPr>
              <a:t>.  Anyone participating in the parade needs to meet our group behind the old firehouse at least 30 minutes before the parade starts.  Parents, you can pick up your kids at the end of the parade route.</a:t>
            </a:r>
            <a:r>
              <a:rPr lang="en-US" sz="1200" b="0" i="0" u="none" strike="noStrike" baseline="0" dirty="0">
                <a:solidFill>
                  <a:srgbClr val="339966"/>
                </a:solidFill>
                <a:latin typeface="Arial" panose="020B0604020202020204" pitchFamily="34" charset="0"/>
              </a:rPr>
              <a:t> [</a:t>
            </a:r>
            <a:r>
              <a:rPr lang="en-US" sz="1200" b="0" i="1" u="none" strike="noStrike" baseline="0" dirty="0">
                <a:solidFill>
                  <a:srgbClr val="339966"/>
                </a:solidFill>
                <a:latin typeface="Arial" panose="020B0604020202020204" pitchFamily="34" charset="0"/>
              </a:rPr>
              <a:t>pick up your phone to check it</a:t>
            </a:r>
            <a:r>
              <a:rPr lang="en-US" sz="1200" b="0" i="0" u="none" strike="noStrike" baseline="0" dirty="0">
                <a:solidFill>
                  <a:srgbClr val="339966"/>
                </a:solidFill>
                <a:latin typeface="Arial" panose="020B0604020202020204" pitchFamily="34" charset="0"/>
              </a:rPr>
              <a:t>]. </a:t>
            </a:r>
            <a:r>
              <a:rPr lang="en-US" sz="1200" b="1" i="0" u="none" strike="noStrike" baseline="0" dirty="0">
                <a:solidFill>
                  <a:srgbClr val="339966"/>
                </a:solidFill>
                <a:latin typeface="Arial" panose="020B0604020202020204" pitchFamily="34" charset="0"/>
              </a:rPr>
              <a:t>If we’re successful, we’ll have that pizza party you all have been wanting so badly.  If anyone has any questions, just let me know…</a:t>
            </a:r>
            <a:r>
              <a:rPr lang="en-US" sz="1200" b="0" i="0" u="none" strike="noStrike" baseline="0" dirty="0">
                <a:solidFill>
                  <a:srgbClr val="339966"/>
                </a:solidFill>
                <a:latin typeface="Arial" panose="020B0604020202020204" pitchFamily="34" charset="0"/>
              </a:rPr>
              <a:t> [</a:t>
            </a:r>
            <a:r>
              <a:rPr lang="en-US" sz="1200" b="0" i="1" u="none" strike="noStrike" baseline="0" dirty="0">
                <a:solidFill>
                  <a:srgbClr val="339966"/>
                </a:solidFill>
                <a:latin typeface="Arial" panose="020B0604020202020204" pitchFamily="34" charset="0"/>
              </a:rPr>
              <a:t>quickly leave the front of the audience so no one has the opportunity to ask questions</a:t>
            </a:r>
            <a:r>
              <a:rPr lang="en-US" sz="1200" b="0" i="0" u="none" strike="noStrike" baseline="0" dirty="0">
                <a:solidFill>
                  <a:srgbClr val="339966"/>
                </a:solidFill>
                <a:latin typeface="Arial" panose="020B0604020202020204" pitchFamily="34" charset="0"/>
              </a:rPr>
              <a:t>].  </a:t>
            </a:r>
          </a:p>
          <a:p>
            <a:pPr marR="0" algn="l" rtl="0">
              <a:buClr>
                <a:srgbClr val="339966"/>
              </a:buClr>
              <a:buFont typeface="Arial" panose="020B0604020202020204" pitchFamily="34" charset="0"/>
              <a:buChar char="3"/>
            </a:pPr>
            <a:r>
              <a:rPr lang="en-US" sz="1200" b="0" i="0" u="none" strike="noStrike" baseline="0" dirty="0">
                <a:latin typeface="Arial" panose="020B0604020202020204" pitchFamily="34" charset="0"/>
              </a:rPr>
              <a:t>.) The facilitator will seek input and feedback based on the observations of the example.  What lingering questions do you anticipate you would have as a person in the audience?</a:t>
            </a:r>
          </a:p>
          <a:p>
            <a:pPr marR="0" lvl="1" algn="l" rtl="0">
              <a:buClr>
                <a:srgbClr val="339966"/>
              </a:buClr>
              <a:buFont typeface="Courier New" panose="02070309020205020404" pitchFamily="49" charset="0"/>
              <a:buChar char="o"/>
            </a:pPr>
            <a:r>
              <a:rPr lang="en-US" sz="1200" b="0" i="0" u="none" strike="noStrike" baseline="0" dirty="0">
                <a:latin typeface="Arial" panose="020B0604020202020204" pitchFamily="34" charset="0"/>
              </a:rPr>
              <a:t>Issues with provided, scripted example: </a:t>
            </a:r>
          </a:p>
          <a:p>
            <a:pPr marR="0" lvl="4" algn="l" rtl="0">
              <a:buClr>
                <a:srgbClr val="339966"/>
              </a:buClr>
              <a:buFont typeface="Wingdings" pitchFamily="2" charset="2"/>
              <a:buChar char=""/>
            </a:pPr>
            <a:r>
              <a:rPr lang="en-US" sz="1200" b="0" i="0" u="none" strike="noStrike" baseline="0" dirty="0">
                <a:latin typeface="Arial" panose="020B0604020202020204" pitchFamily="34" charset="0"/>
              </a:rPr>
              <a:t>Speaker appears distracted and rushed</a:t>
            </a:r>
          </a:p>
          <a:p>
            <a:pPr marR="0" lvl="4" algn="l" rtl="0">
              <a:buClr>
                <a:srgbClr val="339966"/>
              </a:buClr>
              <a:buFont typeface="Wingdings" pitchFamily="2" charset="2"/>
              <a:buChar char=""/>
            </a:pPr>
            <a:r>
              <a:rPr lang="en-US" sz="1200" b="0" i="0" u="none" strike="noStrike" baseline="0" dirty="0">
                <a:latin typeface="Arial" panose="020B0604020202020204" pitchFamily="34" charset="0"/>
              </a:rPr>
              <a:t>Speaker checks their watch and other devices</a:t>
            </a:r>
          </a:p>
          <a:p>
            <a:pPr marR="0" lvl="4" algn="l" rtl="0">
              <a:buClr>
                <a:srgbClr val="339966"/>
              </a:buClr>
              <a:buFont typeface="Wingdings" pitchFamily="2" charset="2"/>
              <a:buChar char=""/>
            </a:pPr>
            <a:r>
              <a:rPr lang="en-US" sz="1200" b="0" i="0" u="none" strike="noStrike" baseline="0" dirty="0">
                <a:latin typeface="Arial" panose="020B0604020202020204" pitchFamily="34" charset="0"/>
              </a:rPr>
              <a:t>Speaker assumes there is some prior knowledge/understanding (are there any new people or guest in the audience?) </a:t>
            </a:r>
          </a:p>
          <a:p>
            <a:pPr marR="0" lvl="4" algn="l" rtl="0">
              <a:buClr>
                <a:srgbClr val="339966"/>
              </a:buClr>
              <a:buFont typeface="Wingdings" pitchFamily="2" charset="2"/>
              <a:buChar char=""/>
            </a:pPr>
            <a:r>
              <a:rPr lang="en-US" sz="1200" b="0" i="0" u="none" strike="noStrike" baseline="0" dirty="0">
                <a:latin typeface="Arial" panose="020B0604020202020204" pitchFamily="34" charset="0"/>
              </a:rPr>
              <a:t>Little to no eye contact</a:t>
            </a:r>
          </a:p>
          <a:p>
            <a:pPr marR="0" lvl="4" algn="l" rtl="0">
              <a:buClr>
                <a:srgbClr val="339966"/>
              </a:buClr>
              <a:buFont typeface="Wingdings" pitchFamily="2" charset="2"/>
              <a:buChar char=""/>
            </a:pPr>
            <a:r>
              <a:rPr lang="en-US" sz="1200" b="0" i="0" u="none" strike="noStrike" baseline="0" dirty="0">
                <a:latin typeface="Arial" panose="020B0604020202020204" pitchFamily="34" charset="0"/>
              </a:rPr>
              <a:t>Potentially vague:  “Tuesday”, who can participate, can parents participate, meeting location and time (before and after parade), what is “successful”, how to ask questions/contact information.</a:t>
            </a:r>
          </a:p>
          <a:p>
            <a:pPr marR="0" algn="l" rtl="0">
              <a:buClr>
                <a:srgbClr val="339966"/>
              </a:buClr>
              <a:buFont typeface="Arial" panose="020B0604020202020204" pitchFamily="34" charset="0"/>
              <a:buChar char="4"/>
            </a:pPr>
            <a:r>
              <a:rPr lang="en-US" sz="1200" b="0" i="0" u="none" strike="noStrike" baseline="0" dirty="0">
                <a:latin typeface="Arial" panose="020B0604020202020204" pitchFamily="34" charset="0"/>
              </a:rPr>
              <a:t>.) Participants will work in groups to develop an improved example, keeping in mind what information needs to be communicated and anticipate/address questions the audience members might have. </a:t>
            </a:r>
          </a:p>
          <a:p>
            <a:pPr marR="0" algn="l" rtl="0">
              <a:buClr>
                <a:srgbClr val="339966"/>
              </a:buClr>
              <a:buFont typeface="Arial" panose="020B0604020202020204" pitchFamily="34" charset="0"/>
              <a:buChar char="5"/>
            </a:pPr>
            <a:r>
              <a:rPr lang="en-US" sz="1200" b="0" i="0" u="none" strike="noStrike" baseline="0" dirty="0">
                <a:latin typeface="Arial" panose="020B0604020202020204" pitchFamily="34" charset="0"/>
              </a:rPr>
              <a:t>.) Reflect on improved examples.  How will you use your experience from participating in this activity moving forward? </a:t>
            </a:r>
          </a:p>
          <a:p>
            <a:pPr marR="0" algn="l" rtl="0"/>
            <a:endParaRPr lang="en-US" sz="1200" b="0" i="1" u="none" strike="noStrike" baseline="0" dirty="0">
              <a:solidFill>
                <a:srgbClr val="339966"/>
              </a:solidFill>
              <a:latin typeface="Arial" panose="020B0604020202020204" pitchFamily="34" charset="0"/>
            </a:endParaRPr>
          </a:p>
          <a:p>
            <a:pPr marR="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a:solidFill>
                  <a:srgbClr val="000000"/>
                </a:solidFill>
                <a:latin typeface="Arial" panose="020B0604020202020204" pitchFamily="34" charset="0"/>
              </a:rPr>
              <a:t>Written by T. Ashley Burns, Clemson University</a:t>
            </a:r>
          </a:p>
          <a:p>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7</a:t>
            </a:fld>
            <a:endParaRPr lang="en-US"/>
          </a:p>
        </p:txBody>
      </p:sp>
    </p:spTree>
    <p:extLst>
      <p:ext uri="{BB962C8B-B14F-4D97-AF65-F5344CB8AC3E}">
        <p14:creationId xmlns:p14="http://schemas.microsoft.com/office/powerpoint/2010/main" val="1462526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What’s Wrong with this Message?</a:t>
            </a:r>
          </a:p>
          <a:p>
            <a:pPr marR="0" algn="l" rtl="0">
              <a:buClr>
                <a:srgbClr val="339966"/>
              </a:buClr>
              <a:buFont typeface="Arial" panose="020B0604020202020204" pitchFamily="34" charset="0"/>
              <a:buChar char="1"/>
            </a:pPr>
            <a:r>
              <a:rPr lang="en-US" sz="1200" b="0" i="0" u="none" strike="noStrike" baseline="0" dirty="0">
                <a:latin typeface="Arial" panose="020B0604020202020204" pitchFamily="34" charset="0"/>
              </a:rPr>
              <a:t>.) Provide a few different email/text messages samples. </a:t>
            </a:r>
          </a:p>
          <a:p>
            <a:pPr marR="0" algn="l" rtl="0">
              <a:buClr>
                <a:srgbClr val="339966"/>
              </a:buClr>
              <a:buFont typeface="Arial" panose="020B0604020202020204" pitchFamily="34" charset="0"/>
              <a:buChar char="2"/>
            </a:pPr>
            <a:r>
              <a:rPr lang="en-US" sz="1200" b="0" i="0" u="none" strike="noStrike" baseline="0" dirty="0">
                <a:latin typeface="Arial" panose="020B0604020202020204" pitchFamily="34" charset="0"/>
              </a:rPr>
              <a:t>.) Ask participants to identify what type of communication each represents.</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Text message to 4-H Club members:  Hey everyone! Looking forward to seeing you at our club meeting later this week! Don’t forget your stuff and be sure to bring the form.</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Email message re: preparation for the Fair Exhibit Hall:  Don’t forget to bring you’re projects too the exhibit Hall next week on </a:t>
            </a:r>
            <a:r>
              <a:rPr lang="en-US" sz="1200" b="0" i="0" u="none" strike="noStrike" baseline="0" dirty="0" err="1">
                <a:latin typeface="Arial" panose="020B0604020202020204" pitchFamily="34" charset="0"/>
              </a:rPr>
              <a:t>tuesday</a:t>
            </a:r>
            <a:r>
              <a:rPr lang="en-US" sz="1200" b="0" i="0" u="none" strike="noStrike" baseline="0" dirty="0">
                <a:latin typeface="Arial" panose="020B0604020202020204" pitchFamily="34" charset="0"/>
              </a:rPr>
              <a:t>. We talked about the steps you need to follow at are last meeting. remember there is a limit on how many things you can enter. Call me if you have questions.</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Letter to 4-H Leaders’ Association:  Dear leaders - I think you made a bad decision when you took away some of the camp scholarships. Our 4-H members really enjoy going to the state 4-H camp but now they can’t go because of the decision you made about reducing the number of scholarships. You should really offer more scholarships. </a:t>
            </a:r>
          </a:p>
          <a:p>
            <a:pPr marR="0" algn="l" rtl="0">
              <a:buClr>
                <a:srgbClr val="339966"/>
              </a:buClr>
              <a:buFont typeface="Arial" panose="020B0604020202020204" pitchFamily="34" charset="0"/>
              <a:buChar char="3"/>
            </a:pPr>
            <a:r>
              <a:rPr lang="en-US" sz="1200" b="0" i="0" u="none" strike="noStrike" baseline="0" dirty="0">
                <a:latin typeface="Arial" panose="020B0604020202020204" pitchFamily="34" charset="0"/>
              </a:rPr>
              <a:t>.) Review (transactional, persuasive, instructional, informational) and point out what could be improved based on writing tips provided in the Writing Skills Fact Sheet. </a:t>
            </a:r>
          </a:p>
          <a:p>
            <a:pPr marR="0" algn="l" rtl="0">
              <a:buClr>
                <a:srgbClr val="339966"/>
              </a:buClr>
              <a:buFont typeface="Arial" panose="020B0604020202020204" pitchFamily="34" charset="0"/>
              <a:buChar char="4"/>
            </a:pPr>
            <a:r>
              <a:rPr lang="en-US" sz="1200" b="0" i="0" u="none" strike="noStrike" baseline="0" dirty="0">
                <a:latin typeface="Arial" panose="020B0604020202020204" pitchFamily="34" charset="0"/>
              </a:rPr>
              <a:t>.) As an alternate activity, ask participants to choose one type of communication related to their 4-H experience and draft a message for a partner to review and critique.</a:t>
            </a:r>
          </a:p>
          <a:p>
            <a:pPr marR="0" lvl="0"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a:solidFill>
                  <a:srgbClr val="000000"/>
                </a:solidFill>
                <a:latin typeface="Arial" panose="020B0604020202020204" pitchFamily="34" charset="0"/>
              </a:rPr>
              <a:t>Written by Jen </a:t>
            </a:r>
            <a:r>
              <a:rPr lang="en-US" sz="1200" b="0" i="1" u="none" strike="noStrike" baseline="0" dirty="0" err="1">
                <a:solidFill>
                  <a:srgbClr val="000000"/>
                </a:solidFill>
                <a:latin typeface="Arial" panose="020B0604020202020204" pitchFamily="34" charset="0"/>
              </a:rPr>
              <a:t>Lobley</a:t>
            </a:r>
            <a:r>
              <a:rPr lang="en-US" sz="1200" b="0" i="1" u="none" strike="noStrike" baseline="0" dirty="0">
                <a:solidFill>
                  <a:srgbClr val="000000"/>
                </a:solidFill>
                <a:latin typeface="Arial" panose="020B0604020202020204" pitchFamily="34" charset="0"/>
              </a:rPr>
              <a:t>, University of Maine</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30</a:t>
            </a:fld>
            <a:endParaRPr lang="en-US"/>
          </a:p>
        </p:txBody>
      </p:sp>
    </p:spTree>
    <p:extLst>
      <p:ext uri="{BB962C8B-B14F-4D97-AF65-F5344CB8AC3E}">
        <p14:creationId xmlns:p14="http://schemas.microsoft.com/office/powerpoint/2010/main" val="3220966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What’s Wrong with this Message?</a:t>
            </a:r>
          </a:p>
          <a:p>
            <a:pPr marR="0" algn="l" rtl="0">
              <a:buClr>
                <a:srgbClr val="339966"/>
              </a:buClr>
              <a:buFont typeface="Arial" panose="020B0604020202020204" pitchFamily="34" charset="0"/>
              <a:buChar char="1"/>
            </a:pPr>
            <a:r>
              <a:rPr lang="en-US" sz="1200" b="0" i="0" u="none" strike="noStrike" baseline="0" dirty="0">
                <a:latin typeface="Arial" panose="020B0604020202020204" pitchFamily="34" charset="0"/>
              </a:rPr>
              <a:t>.) Provide a few different email/text messages samples. </a:t>
            </a:r>
          </a:p>
          <a:p>
            <a:pPr marR="0" algn="l" rtl="0">
              <a:buClr>
                <a:srgbClr val="339966"/>
              </a:buClr>
              <a:buFont typeface="Arial" panose="020B0604020202020204" pitchFamily="34" charset="0"/>
              <a:buChar char="2"/>
            </a:pPr>
            <a:r>
              <a:rPr lang="en-US" sz="1200" b="0" i="0" u="none" strike="noStrike" baseline="0" dirty="0">
                <a:latin typeface="Arial" panose="020B0604020202020204" pitchFamily="34" charset="0"/>
              </a:rPr>
              <a:t>.) Ask participants to identify what type of communication each represents.</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Text message to 4-H Club members:  Hey everyone! Looking forward to seeing you at our club meeting later this week! Don’t forget your stuff and be sure to bring the form.</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Email message re: preparation for the Fair Exhibit Hall:  Don’t forget to bring you’re projects too the exhibit Hall next week on </a:t>
            </a:r>
            <a:r>
              <a:rPr lang="en-US" sz="1200" b="0" i="0" u="none" strike="noStrike" baseline="0" dirty="0" err="1">
                <a:latin typeface="Arial" panose="020B0604020202020204" pitchFamily="34" charset="0"/>
              </a:rPr>
              <a:t>tuesday</a:t>
            </a:r>
            <a:r>
              <a:rPr lang="en-US" sz="1200" b="0" i="0" u="none" strike="noStrike" baseline="0" dirty="0">
                <a:latin typeface="Arial" panose="020B0604020202020204" pitchFamily="34" charset="0"/>
              </a:rPr>
              <a:t>. We talked about the steps you need to follow at are last meeting. remember there is a limit on how many things you can enter. Call me if you have questions.</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Letter to 4-H Leaders’ Association:  Dear leaders - I think you made a bad decision when you took away some of the camp scholarships. Our 4-H members really enjoy going to the state 4-H camp but now they can’t go because of the decision you made about reducing the number of scholarships. You should really offer more scholarships. </a:t>
            </a:r>
          </a:p>
          <a:p>
            <a:pPr marR="0" algn="l" rtl="0">
              <a:buClr>
                <a:srgbClr val="339966"/>
              </a:buClr>
              <a:buFont typeface="Arial" panose="020B0604020202020204" pitchFamily="34" charset="0"/>
              <a:buChar char="3"/>
            </a:pPr>
            <a:r>
              <a:rPr lang="en-US" sz="1200" b="0" i="0" u="none" strike="noStrike" baseline="0" dirty="0">
                <a:latin typeface="Arial" panose="020B0604020202020204" pitchFamily="34" charset="0"/>
              </a:rPr>
              <a:t>.) Review (transactional, persuasive, instructional, informational) and point out what could be improved based on writing tips provided in the Writing Skills Fact Sheet. </a:t>
            </a:r>
          </a:p>
          <a:p>
            <a:pPr marR="0" algn="l" rtl="0">
              <a:buClr>
                <a:srgbClr val="339966"/>
              </a:buClr>
              <a:buFont typeface="Arial" panose="020B0604020202020204" pitchFamily="34" charset="0"/>
              <a:buChar char="4"/>
            </a:pPr>
            <a:r>
              <a:rPr lang="en-US" sz="1200" b="0" i="0" u="none" strike="noStrike" baseline="0" dirty="0">
                <a:latin typeface="Arial" panose="020B0604020202020204" pitchFamily="34" charset="0"/>
              </a:rPr>
              <a:t>.) As an alternate activity, ask participants to choose one type of communication related to their 4-H experience and draft a message for a partner to review and critique.</a:t>
            </a:r>
          </a:p>
          <a:p>
            <a:pPr marR="0" lvl="0"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a:solidFill>
                  <a:srgbClr val="000000"/>
                </a:solidFill>
                <a:latin typeface="Arial" panose="020B0604020202020204" pitchFamily="34" charset="0"/>
              </a:rPr>
              <a:t>Written by Jen </a:t>
            </a:r>
            <a:r>
              <a:rPr lang="en-US" sz="1200" b="0" i="1" u="none" strike="noStrike" baseline="0" dirty="0" err="1">
                <a:solidFill>
                  <a:srgbClr val="000000"/>
                </a:solidFill>
                <a:latin typeface="Arial" panose="020B0604020202020204" pitchFamily="34" charset="0"/>
              </a:rPr>
              <a:t>Lobley</a:t>
            </a:r>
            <a:r>
              <a:rPr lang="en-US" sz="1200" b="0" i="1" u="none" strike="noStrike" baseline="0" dirty="0">
                <a:solidFill>
                  <a:srgbClr val="000000"/>
                </a:solidFill>
                <a:latin typeface="Arial" panose="020B0604020202020204" pitchFamily="34" charset="0"/>
              </a:rPr>
              <a:t>, University of Maine</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31</a:t>
            </a:fld>
            <a:endParaRPr lang="en-US"/>
          </a:p>
        </p:txBody>
      </p:sp>
    </p:spTree>
    <p:extLst>
      <p:ext uri="{BB962C8B-B14F-4D97-AF65-F5344CB8AC3E}">
        <p14:creationId xmlns:p14="http://schemas.microsoft.com/office/powerpoint/2010/main" val="425361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Clip in My Pocket</a:t>
            </a:r>
          </a:p>
          <a:p>
            <a:pPr marR="0" algn="l" rtl="0">
              <a:buClr>
                <a:srgbClr val="339966"/>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Distribute something to write on (e.g., scrap of paper or post-it note) and with (e.g., pen or pencil) if needed. </a:t>
            </a:r>
          </a:p>
          <a:p>
            <a:pPr marR="0" algn="l" rtl="0">
              <a:buClr>
                <a:srgbClr val="339966"/>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Tell the group: "I have a clip in my pocket. It opens, closes, and holds things together. Without letting your neighbor see what you write, jot down a description of the type of clip you think it is." </a:t>
            </a:r>
          </a:p>
          <a:p>
            <a:pPr marR="0" algn="l" rtl="0">
              <a:buClr>
                <a:srgbClr val="339966"/>
              </a:buClr>
              <a:buFont typeface="Arial" panose="020B0604020202020204" pitchFamily="34" charset="0"/>
              <a:buChar char="3"/>
            </a:pPr>
            <a:r>
              <a:rPr lang="en-US" sz="1200" b="0" i="0" u="none" strike="noStrike" baseline="0" dirty="0">
                <a:solidFill>
                  <a:srgbClr val="000000"/>
                </a:solidFill>
                <a:latin typeface="Arial" panose="020B0604020202020204" pitchFamily="34" charset="0"/>
              </a:rPr>
              <a:t>.) Go around the room and share what everyone wrote down (list them on the flip chart and note the number of times a similar description is mentioned). </a:t>
            </a:r>
          </a:p>
          <a:p>
            <a:pPr marR="0" algn="l" rtl="0">
              <a:buClr>
                <a:srgbClr val="339966"/>
              </a:buClr>
              <a:buFont typeface="Arial" panose="020B0604020202020204" pitchFamily="34" charset="0"/>
              <a:buChar char="4"/>
            </a:pPr>
            <a:r>
              <a:rPr lang="en-US" sz="1200" b="0" i="0" u="none" strike="noStrike" baseline="0" dirty="0">
                <a:solidFill>
                  <a:srgbClr val="000000"/>
                </a:solidFill>
                <a:latin typeface="Arial" panose="020B0604020202020204" pitchFamily="34" charset="0"/>
              </a:rPr>
              <a:t>.) All of you heard the same thing: "I have a clip in my pocket. It opens, closes and holds things."</a:t>
            </a:r>
          </a:p>
          <a:p>
            <a:pPr marR="0" algn="l" rtl="0">
              <a:buClr>
                <a:srgbClr val="339966"/>
              </a:buClr>
              <a:buFont typeface="Arial" panose="020B0604020202020204" pitchFamily="34" charset="0"/>
              <a:buChar char="5"/>
            </a:pPr>
            <a:r>
              <a:rPr lang="en-US" sz="1200" b="0" i="0" u="none" strike="noStrike" baseline="0" dirty="0">
                <a:solidFill>
                  <a:srgbClr val="000000"/>
                </a:solidFill>
                <a:latin typeface="Arial" panose="020B0604020202020204" pitchFamily="34" charset="0"/>
              </a:rPr>
              <a:t>.) Ask the group these questions: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You received the very same information, so why are there this many different types of clips listed?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Why do you think it is the particular type of clip you wrote down?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How does your personal perspective influence your interpretation of what is said?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What questions could you ask to figure out what type of clip it is other than "What kind of clip is it?"?</a:t>
            </a:r>
          </a:p>
          <a:p>
            <a:pPr marR="0" algn="l" rtl="0">
              <a:buClr>
                <a:srgbClr val="339966"/>
              </a:buClr>
              <a:buFont typeface="Arial" panose="020B0604020202020204" pitchFamily="34" charset="0"/>
              <a:buChar char="6"/>
            </a:pPr>
            <a:r>
              <a:rPr lang="en-US" sz="1200" b="0" i="0" u="none" strike="noStrike" baseline="0" dirty="0">
                <a:solidFill>
                  <a:srgbClr val="000000"/>
                </a:solidFill>
                <a:latin typeface="Arial" panose="020B0604020202020204" pitchFamily="34" charset="0"/>
              </a:rPr>
              <a:t>.) By asking questions, you are developing a pool of shared meaning. Show the group the clip. </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err="1">
                <a:solidFill>
                  <a:srgbClr val="000000"/>
                </a:solidFill>
                <a:latin typeface="Arial" panose="020B0604020202020204" pitchFamily="34" charset="0"/>
              </a:rPr>
              <a:t>Reaman</a:t>
            </a:r>
            <a:r>
              <a:rPr lang="en-US" sz="1200" b="0" i="1" u="none" strike="noStrike" baseline="0" dirty="0">
                <a:solidFill>
                  <a:srgbClr val="000000"/>
                </a:solidFill>
                <a:latin typeface="Arial" panose="020B0604020202020204" pitchFamily="34" charset="0"/>
              </a:rPr>
              <a:t>, K. (2008). Communications: Overview of Communications. Lesson Plan. VRKC: Volunteer Research Knowledge Competency. 4-H.org </a:t>
            </a:r>
          </a:p>
        </p:txBody>
      </p:sp>
      <p:sp>
        <p:nvSpPr>
          <p:cNvPr id="4" name="Slide Number Placeholder 3"/>
          <p:cNvSpPr>
            <a:spLocks noGrp="1"/>
          </p:cNvSpPr>
          <p:nvPr>
            <p:ph type="sldNum" sz="quarter" idx="5"/>
          </p:nvPr>
        </p:nvSpPr>
        <p:spPr/>
        <p:txBody>
          <a:bodyPr/>
          <a:lstStyle/>
          <a:p>
            <a:fld id="{5E1B7EF0-148D-B042-AF3A-A0484078F544}" type="slidenum">
              <a:rPr lang="en-US" smtClean="0"/>
              <a:t>32</a:t>
            </a:fld>
            <a:endParaRPr lang="en-US"/>
          </a:p>
        </p:txBody>
      </p:sp>
    </p:spTree>
    <p:extLst>
      <p:ext uri="{BB962C8B-B14F-4D97-AF65-F5344CB8AC3E}">
        <p14:creationId xmlns:p14="http://schemas.microsoft.com/office/powerpoint/2010/main" val="140320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nonverbal cues you see in this picture?  (Thumbs up, Leaning forward, smiling, relaxed posture)</a:t>
            </a:r>
          </a:p>
          <a:p>
            <a:endParaRPr lang="en-US" dirty="0"/>
          </a:p>
          <a:p>
            <a:r>
              <a:rPr lang="en-US" dirty="0"/>
              <a:t>What does it tell you? </a:t>
            </a:r>
          </a:p>
        </p:txBody>
      </p:sp>
      <p:sp>
        <p:nvSpPr>
          <p:cNvPr id="4" name="Slide Number Placeholder 3"/>
          <p:cNvSpPr>
            <a:spLocks noGrp="1"/>
          </p:cNvSpPr>
          <p:nvPr>
            <p:ph type="sldNum" sz="quarter" idx="5"/>
          </p:nvPr>
        </p:nvSpPr>
        <p:spPr/>
        <p:txBody>
          <a:bodyPr/>
          <a:lstStyle/>
          <a:p>
            <a:fld id="{5E1B7EF0-148D-B042-AF3A-A0484078F544}" type="slidenum">
              <a:rPr lang="en-US" smtClean="0"/>
              <a:t>35</a:t>
            </a:fld>
            <a:endParaRPr lang="en-US"/>
          </a:p>
        </p:txBody>
      </p:sp>
    </p:spTree>
    <p:extLst>
      <p:ext uri="{BB962C8B-B14F-4D97-AF65-F5344CB8AC3E}">
        <p14:creationId xmlns:p14="http://schemas.microsoft.com/office/powerpoint/2010/main" val="425544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nonverbal cues you see in this picture?  (Scrunched up brow, demonstrating gestures)</a:t>
            </a:r>
          </a:p>
          <a:p>
            <a:endParaRPr lang="en-US" dirty="0"/>
          </a:p>
          <a:p>
            <a:r>
              <a:rPr lang="en-US" dirty="0"/>
              <a:t>What does it tell you? </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36</a:t>
            </a:fld>
            <a:endParaRPr lang="en-US"/>
          </a:p>
        </p:txBody>
      </p:sp>
    </p:spTree>
    <p:extLst>
      <p:ext uri="{BB962C8B-B14F-4D97-AF65-F5344CB8AC3E}">
        <p14:creationId xmlns:p14="http://schemas.microsoft.com/office/powerpoint/2010/main" val="3252202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37</a:t>
            </a:fld>
            <a:endParaRPr lang="en-US"/>
          </a:p>
        </p:txBody>
      </p:sp>
    </p:spTree>
    <p:extLst>
      <p:ext uri="{BB962C8B-B14F-4D97-AF65-F5344CB8AC3E}">
        <p14:creationId xmlns:p14="http://schemas.microsoft.com/office/powerpoint/2010/main" val="4135951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r>
              <a:rPr lang="en-US" sz="1200" b="1" kern="1200" dirty="0">
                <a:solidFill>
                  <a:schemeClr val="tx1"/>
                </a:solidFill>
                <a:effectLst/>
                <a:latin typeface="+mn-lt"/>
                <a:ea typeface="+mn-ea"/>
                <a:cs typeface="+mn-cs"/>
              </a:rPr>
              <a:t>Brainstorm it! </a:t>
            </a:r>
            <a:r>
              <a:rPr lang="en-US" sz="1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In one minute, have participants write down as many examples of nonverbal communication as they can. </a:t>
            </a:r>
          </a:p>
          <a:p>
            <a:pPr marL="228600" lvl="0" indent="-228600">
              <a:buFont typeface="+mj-lt"/>
              <a:buAutoNum type="arabicPeriod"/>
            </a:pPr>
            <a:r>
              <a:rPr lang="en-US" sz="1200" kern="1200" dirty="0">
                <a:solidFill>
                  <a:schemeClr val="tx1"/>
                </a:solidFill>
                <a:effectLst/>
                <a:latin typeface="+mn-lt"/>
                <a:ea typeface="+mn-ea"/>
                <a:cs typeface="+mn-cs"/>
              </a:rPr>
              <a:t>Go around the room and have people share their list, writing down all the examples. </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This part can be turned into a competition (inspired by the game </a:t>
            </a:r>
            <a:r>
              <a:rPr lang="en-US" sz="1200" kern="1200" dirty="0" err="1">
                <a:solidFill>
                  <a:schemeClr val="tx1"/>
                </a:solidFill>
                <a:effectLst/>
                <a:latin typeface="+mn-lt"/>
                <a:ea typeface="+mn-ea"/>
                <a:cs typeface="+mn-cs"/>
              </a:rPr>
              <a:t>Scattergories</a:t>
            </a:r>
            <a:r>
              <a:rPr lang="en-US" sz="1200" kern="1200" dirty="0">
                <a:solidFill>
                  <a:schemeClr val="tx1"/>
                </a:solidFill>
                <a:effectLst/>
                <a:latin typeface="+mn-lt"/>
                <a:ea typeface="+mn-ea"/>
                <a:cs typeface="+mn-cs"/>
              </a:rPr>
              <a:t>) by giving individuals get one point for each </a:t>
            </a:r>
            <a:r>
              <a:rPr lang="en-US" sz="1200" i="1" kern="1200" dirty="0">
                <a:solidFill>
                  <a:schemeClr val="tx1"/>
                </a:solidFill>
                <a:effectLst/>
                <a:latin typeface="+mn-lt"/>
                <a:ea typeface="+mn-ea"/>
                <a:cs typeface="+mn-cs"/>
              </a:rPr>
              <a:t>unique </a:t>
            </a:r>
            <a:r>
              <a:rPr lang="en-US" sz="1200" kern="1200" dirty="0">
                <a:solidFill>
                  <a:schemeClr val="tx1"/>
                </a:solidFill>
                <a:effectLst/>
                <a:latin typeface="+mn-lt"/>
                <a:ea typeface="+mn-ea"/>
                <a:cs typeface="+mn-cs"/>
              </a:rPr>
              <a:t>answer they have.  (If no one else wrote down that same nonverbal cue they get a point.) The person(s) with the most points after everyone has shared wins!</a:t>
            </a:r>
          </a:p>
          <a:p>
            <a:pPr marL="228600" lvl="0" indent="-228600">
              <a:buFont typeface="+mj-lt"/>
              <a:buAutoNum type="arabicPeriod"/>
            </a:pPr>
            <a:r>
              <a:rPr lang="en-US" sz="1200" kern="1200" dirty="0">
                <a:solidFill>
                  <a:schemeClr val="tx1"/>
                </a:solidFill>
                <a:effectLst/>
                <a:latin typeface="+mn-lt"/>
                <a:ea typeface="+mn-ea"/>
                <a:cs typeface="+mn-cs"/>
              </a:rPr>
              <a:t>Review the list and group cues by the following categories: </a:t>
            </a:r>
          </a:p>
          <a:p>
            <a:pPr marL="685800" lvl="1" indent="-228600">
              <a:buFont typeface="+mj-lt"/>
              <a:buAutoNum type="arabicPeriod"/>
            </a:pPr>
            <a:r>
              <a:rPr lang="en-US" sz="1200" kern="1200" dirty="0">
                <a:solidFill>
                  <a:schemeClr val="tx1"/>
                </a:solidFill>
                <a:effectLst/>
                <a:latin typeface="+mn-lt"/>
                <a:ea typeface="+mn-ea"/>
                <a:cs typeface="+mn-cs"/>
              </a:rPr>
              <a:t>How words are spoken (tone, pitch, pace), </a:t>
            </a:r>
          </a:p>
          <a:p>
            <a:pPr marL="685800" lvl="1" indent="-228600">
              <a:buFont typeface="+mj-lt"/>
              <a:buAutoNum type="arabicPeriod"/>
            </a:pPr>
            <a:r>
              <a:rPr lang="en-US" sz="1200" kern="1200" dirty="0">
                <a:solidFill>
                  <a:schemeClr val="tx1"/>
                </a:solidFill>
                <a:effectLst/>
                <a:latin typeface="+mn-lt"/>
                <a:ea typeface="+mn-ea"/>
                <a:cs typeface="+mn-cs"/>
              </a:rPr>
              <a:t>Body language (gestures, facial expressions, posture), </a:t>
            </a:r>
          </a:p>
          <a:p>
            <a:pPr marL="685800" lvl="1" indent="-228600">
              <a:buFont typeface="+mj-lt"/>
              <a:buAutoNum type="arabicPeriod"/>
            </a:pPr>
            <a:r>
              <a:rPr lang="en-US" sz="1200" kern="1200" dirty="0">
                <a:solidFill>
                  <a:schemeClr val="tx1"/>
                </a:solidFill>
                <a:effectLst/>
                <a:latin typeface="+mn-lt"/>
                <a:ea typeface="+mn-ea"/>
                <a:cs typeface="+mn-cs"/>
              </a:rPr>
              <a:t>Non-language sounds (whistling, clapping, sighing), </a:t>
            </a:r>
          </a:p>
          <a:p>
            <a:pPr marL="685800" lvl="1" indent="-228600">
              <a:buFont typeface="+mj-lt"/>
              <a:buAutoNum type="arabicPeriod"/>
            </a:pPr>
            <a:r>
              <a:rPr lang="en-US" sz="1200" kern="1200" dirty="0">
                <a:solidFill>
                  <a:schemeClr val="tx1"/>
                </a:solidFill>
                <a:effectLst/>
                <a:latin typeface="+mn-lt"/>
                <a:ea typeface="+mn-ea"/>
                <a:cs typeface="+mn-cs"/>
              </a:rPr>
              <a:t>Visual cues (symbols, motions), and </a:t>
            </a:r>
          </a:p>
          <a:p>
            <a:pPr marL="685800" lvl="1" indent="-228600">
              <a:buFont typeface="+mj-lt"/>
              <a:buAutoNum type="arabicPeriod"/>
            </a:pPr>
            <a:r>
              <a:rPr lang="en-US" sz="1200" kern="1200" dirty="0">
                <a:solidFill>
                  <a:schemeClr val="tx1"/>
                </a:solidFill>
                <a:effectLst/>
                <a:latin typeface="+mn-lt"/>
                <a:ea typeface="+mn-ea"/>
                <a:cs typeface="+mn-cs"/>
              </a:rPr>
              <a:t>Tactile responses (touching) </a:t>
            </a:r>
          </a:p>
          <a:p>
            <a:pPr marL="228600" lvl="0" indent="-228600">
              <a:buFont typeface="+mj-lt"/>
              <a:buAutoNum type="arabicPeriod"/>
            </a:pPr>
            <a:r>
              <a:rPr lang="en-US" sz="1200" kern="1200" dirty="0">
                <a:solidFill>
                  <a:schemeClr val="tx1"/>
                </a:solidFill>
                <a:effectLst/>
                <a:latin typeface="+mn-lt"/>
                <a:ea typeface="+mn-ea"/>
                <a:cs typeface="+mn-cs"/>
              </a:rPr>
              <a:t>Review and discuss.</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What type of cue was most commonly mentioned?  What cues do you think have the most powerful communication?  What cues could be misinterpreted? </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T. Ashley Burns, Clemson University</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40</a:t>
            </a:fld>
            <a:endParaRPr lang="en-US"/>
          </a:p>
        </p:txBody>
      </p:sp>
    </p:spTree>
    <p:extLst>
      <p:ext uri="{BB962C8B-B14F-4D97-AF65-F5344CB8AC3E}">
        <p14:creationId xmlns:p14="http://schemas.microsoft.com/office/powerpoint/2010/main" val="209327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050" b="1" i="0" u="none" strike="noStrike" baseline="0" dirty="0">
              <a:solidFill>
                <a:srgbClr val="000000"/>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r>
              <a:rPr lang="en-US" sz="1200" b="1" kern="1200" dirty="0">
                <a:solidFill>
                  <a:schemeClr val="tx1"/>
                </a:solidFill>
                <a:effectLst/>
                <a:latin typeface="+mn-lt"/>
                <a:ea typeface="+mn-ea"/>
                <a:cs typeface="+mn-cs"/>
              </a:rPr>
              <a:t>The Power of Nonverbal</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Ask individuals to work in pairs. One person in the pair will be the designated speaker and the other person will communicate with nonverbal cues only. </a:t>
            </a:r>
          </a:p>
          <a:p>
            <a:pPr marL="228600" lvl="0" indent="-228600">
              <a:buFont typeface="+mj-lt"/>
              <a:buAutoNum type="arabicPeriod"/>
            </a:pPr>
            <a:r>
              <a:rPr lang="en-US" sz="1200" kern="1200" dirty="0">
                <a:solidFill>
                  <a:schemeClr val="tx1"/>
                </a:solidFill>
                <a:effectLst/>
                <a:latin typeface="+mn-lt"/>
                <a:ea typeface="+mn-ea"/>
                <a:cs typeface="+mn-cs"/>
              </a:rPr>
              <a:t>Challenge:  The speaker will continue talking (about any subject) regardless of the cues the other person is giving to 2 minutes.  The non-speaker will roll a dice to determine what message they will be giving off with nonverbal cues.  (If the facilitator wants to keep the adjectives secret from the speaker, they can simply whisper the desired cue or have pre-labeled pieces of paper.)</a:t>
            </a:r>
          </a:p>
          <a:p>
            <a:pPr marL="685800" lvl="1" indent="-228600">
              <a:buFont typeface="+mj-lt"/>
              <a:buAutoNum type="arabicPeriod"/>
            </a:pPr>
            <a:r>
              <a:rPr lang="en-US" sz="1200" kern="1200" dirty="0">
                <a:solidFill>
                  <a:schemeClr val="tx1"/>
                </a:solidFill>
                <a:effectLst/>
                <a:latin typeface="+mn-lt"/>
                <a:ea typeface="+mn-ea"/>
                <a:cs typeface="+mn-cs"/>
              </a:rPr>
              <a:t>Engaged - Super interested in what the speaker is saying! </a:t>
            </a:r>
          </a:p>
          <a:p>
            <a:pPr marL="685800" lvl="1" indent="-228600">
              <a:buFont typeface="+mj-lt"/>
              <a:buAutoNum type="arabicPeriod"/>
            </a:pPr>
            <a:r>
              <a:rPr lang="en-US" sz="1200" kern="1200" dirty="0">
                <a:solidFill>
                  <a:schemeClr val="tx1"/>
                </a:solidFill>
                <a:effectLst/>
                <a:latin typeface="+mn-lt"/>
                <a:ea typeface="+mn-ea"/>
                <a:cs typeface="+mn-cs"/>
              </a:rPr>
              <a:t>Apathetic - Not interested one bit.</a:t>
            </a:r>
          </a:p>
          <a:p>
            <a:pPr marL="685800" lvl="1" indent="-228600">
              <a:buFont typeface="+mj-lt"/>
              <a:buAutoNum type="arabicPeriod"/>
            </a:pPr>
            <a:r>
              <a:rPr lang="en-US" sz="1200" kern="1200" dirty="0">
                <a:solidFill>
                  <a:schemeClr val="tx1"/>
                </a:solidFill>
                <a:effectLst/>
                <a:latin typeface="+mn-lt"/>
                <a:ea typeface="+mn-ea"/>
                <a:cs typeface="+mn-cs"/>
              </a:rPr>
              <a:t>Angry - Very opposed to what the speaker is saying.  </a:t>
            </a:r>
          </a:p>
          <a:p>
            <a:pPr marL="685800" lvl="1" indent="-228600">
              <a:buFont typeface="+mj-lt"/>
              <a:buAutoNum type="arabicPeriod"/>
            </a:pPr>
            <a:r>
              <a:rPr lang="en-US" sz="1200" kern="1200" dirty="0">
                <a:solidFill>
                  <a:schemeClr val="tx1"/>
                </a:solidFill>
                <a:effectLst/>
                <a:latin typeface="+mn-lt"/>
                <a:ea typeface="+mn-ea"/>
                <a:cs typeface="+mn-cs"/>
              </a:rPr>
              <a:t>Distracted - Interested in speaker, but </a:t>
            </a:r>
            <a:r>
              <a:rPr lang="en-US" sz="1200" i="1" kern="1200" dirty="0">
                <a:solidFill>
                  <a:schemeClr val="tx1"/>
                </a:solidFill>
                <a:effectLst/>
                <a:latin typeface="+mn-lt"/>
                <a:ea typeface="+mn-ea"/>
                <a:cs typeface="+mn-cs"/>
              </a:rPr>
              <a:t>really </a:t>
            </a:r>
            <a:r>
              <a:rPr lang="en-US" sz="1200" kern="1200" dirty="0">
                <a:solidFill>
                  <a:schemeClr val="tx1"/>
                </a:solidFill>
                <a:effectLst/>
                <a:latin typeface="+mn-lt"/>
                <a:ea typeface="+mn-ea"/>
                <a:cs typeface="+mn-cs"/>
              </a:rPr>
              <a:t>need to go to the bathroom. </a:t>
            </a:r>
          </a:p>
          <a:p>
            <a:pPr marL="685800" lvl="1" indent="-228600">
              <a:buFont typeface="+mj-lt"/>
              <a:buAutoNum type="arabicPeriod"/>
            </a:pPr>
            <a:r>
              <a:rPr lang="en-US" sz="1200" kern="1200" dirty="0">
                <a:solidFill>
                  <a:schemeClr val="tx1"/>
                </a:solidFill>
                <a:effectLst/>
                <a:latin typeface="+mn-lt"/>
                <a:ea typeface="+mn-ea"/>
                <a:cs typeface="+mn-cs"/>
              </a:rPr>
              <a:t>Distracted - Not very interested; anxiously waiting for a call, text, or email. </a:t>
            </a:r>
          </a:p>
          <a:p>
            <a:pPr marL="685800" lvl="1" indent="-228600">
              <a:buFont typeface="+mj-lt"/>
              <a:buAutoNum type="arabicPeriod"/>
            </a:pPr>
            <a:r>
              <a:rPr lang="en-US" sz="1200" kern="1200" dirty="0">
                <a:solidFill>
                  <a:schemeClr val="tx1"/>
                </a:solidFill>
                <a:effectLst/>
                <a:latin typeface="+mn-lt"/>
                <a:ea typeface="+mn-ea"/>
                <a:cs typeface="+mn-cs"/>
              </a:rPr>
              <a:t>Tired - Exhausted and having difficulty concentrating. </a:t>
            </a:r>
          </a:p>
          <a:p>
            <a:pPr marL="228600" lvl="0" indent="-228600">
              <a:buFont typeface="+mj-lt"/>
              <a:buAutoNum type="arabicPeriod"/>
            </a:pPr>
            <a:r>
              <a:rPr lang="en-US" sz="1200" kern="1200" dirty="0">
                <a:solidFill>
                  <a:schemeClr val="tx1"/>
                </a:solidFill>
                <a:effectLst/>
                <a:latin typeface="+mn-lt"/>
                <a:ea typeface="+mn-ea"/>
                <a:cs typeface="+mn-cs"/>
              </a:rPr>
              <a:t>After 2 minutes, have the speaker try to guess what nonverbal cue was communicated.  </a:t>
            </a:r>
          </a:p>
          <a:p>
            <a:pPr marL="228600" lvl="0" indent="-228600">
              <a:buFont typeface="+mj-lt"/>
              <a:buAutoNum type="arabicPeriod"/>
            </a:pPr>
            <a:r>
              <a:rPr lang="en-US" sz="1200" kern="1200" dirty="0">
                <a:solidFill>
                  <a:schemeClr val="tx1"/>
                </a:solidFill>
                <a:effectLst/>
                <a:latin typeface="+mn-lt"/>
                <a:ea typeface="+mn-ea"/>
                <a:cs typeface="+mn-cs"/>
              </a:rPr>
              <a:t>Switch roles and repeat for 2 additional minutes. </a:t>
            </a:r>
          </a:p>
          <a:p>
            <a:pPr marL="228600" lvl="0" indent="-228600">
              <a:buFont typeface="+mj-lt"/>
              <a:buAutoNum type="arabicPeriod"/>
            </a:pPr>
            <a:r>
              <a:rPr lang="en-US" sz="1200" kern="1200" dirty="0">
                <a:solidFill>
                  <a:schemeClr val="tx1"/>
                </a:solidFill>
                <a:effectLst/>
                <a:latin typeface="+mn-lt"/>
                <a:ea typeface="+mn-ea"/>
                <a:cs typeface="+mn-cs"/>
              </a:rPr>
              <a:t>Discuss and reflect on the impact nonverbal cues have on the speaker </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Share roles and dynamics of the interaction (E.g., Continuing to speak when someone is clearly not interested is very difficult. The speaker can generally figure out what message the nonverbal communication is saying.)</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T. Ashley Burns, Clemson University</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41</a:t>
            </a:fld>
            <a:endParaRPr lang="en-US"/>
          </a:p>
        </p:txBody>
      </p:sp>
    </p:spTree>
    <p:extLst>
      <p:ext uri="{BB962C8B-B14F-4D97-AF65-F5344CB8AC3E}">
        <p14:creationId xmlns:p14="http://schemas.microsoft.com/office/powerpoint/2010/main" val="1449373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r>
              <a:rPr lang="en-US" sz="1200" b="1" kern="1200" dirty="0">
                <a:solidFill>
                  <a:schemeClr val="tx1"/>
                </a:solidFill>
                <a:effectLst/>
                <a:latin typeface="+mn-lt"/>
                <a:ea typeface="+mn-ea"/>
                <a:cs typeface="+mn-cs"/>
              </a:rPr>
              <a:t>Decipher the Message</a:t>
            </a:r>
          </a:p>
          <a:p>
            <a:pPr marL="228600" indent="-228600">
              <a:buFont typeface="+mj-lt"/>
              <a:buAutoNum type="arabicPeriod"/>
            </a:pPr>
            <a:r>
              <a:rPr lang="en-US" sz="1200" kern="1200" dirty="0">
                <a:solidFill>
                  <a:schemeClr val="tx1"/>
                </a:solidFill>
                <a:effectLst/>
                <a:latin typeface="+mn-lt"/>
                <a:ea typeface="+mn-ea"/>
                <a:cs typeface="+mn-cs"/>
              </a:rPr>
              <a:t>Using the pictures in the Nonverbal Communication Skills slide deck or other facilitator-selected pictures or video clips, observe an example of nonverbal communication. </a:t>
            </a:r>
          </a:p>
          <a:p>
            <a:pPr marL="228600" indent="-228600">
              <a:buFont typeface="+mj-lt"/>
              <a:buAutoNum type="arabicPeriod"/>
            </a:pPr>
            <a:r>
              <a:rPr lang="en-US" sz="1200" kern="1200" dirty="0">
                <a:solidFill>
                  <a:schemeClr val="tx1"/>
                </a:solidFill>
                <a:effectLst/>
                <a:latin typeface="+mn-lt"/>
                <a:ea typeface="+mn-ea"/>
                <a:cs typeface="+mn-cs"/>
              </a:rPr>
              <a:t>Discuss possible interpretations (starting from the participants’ perspective) and discuss that those interpretations are valid. (Share in small groups of 4-5 if the audience is more than 15 people. Each group can report back to the larger group.) </a:t>
            </a:r>
          </a:p>
          <a:p>
            <a:pPr marL="228600" indent="-228600">
              <a:buFont typeface="+mj-lt"/>
              <a:buAutoNum type="arabicPeriod"/>
            </a:pPr>
            <a:r>
              <a:rPr lang="en-US" sz="1200" kern="1200" dirty="0">
                <a:solidFill>
                  <a:schemeClr val="tx1"/>
                </a:solidFill>
                <a:effectLst/>
                <a:latin typeface="+mn-lt"/>
                <a:ea typeface="+mn-ea"/>
                <a:cs typeface="+mn-cs"/>
              </a:rPr>
              <a:t>If there is an alternative interpretation, the facilitator can share it to emphasize the importance of context, culture, or other meaning in nonverbal communication.</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T. Ashley Burns, Clemson University</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42</a:t>
            </a:fld>
            <a:endParaRPr lang="en-US"/>
          </a:p>
        </p:txBody>
      </p:sp>
    </p:spTree>
    <p:extLst>
      <p:ext uri="{BB962C8B-B14F-4D97-AF65-F5344CB8AC3E}">
        <p14:creationId xmlns:p14="http://schemas.microsoft.com/office/powerpoint/2010/main" val="1183765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45</a:t>
            </a:fld>
            <a:endParaRPr lang="en-US"/>
          </a:p>
        </p:txBody>
      </p:sp>
    </p:spTree>
    <p:extLst>
      <p:ext uri="{BB962C8B-B14F-4D97-AF65-F5344CB8AC3E}">
        <p14:creationId xmlns:p14="http://schemas.microsoft.com/office/powerpoint/2010/main" val="137353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Paper-Tearing Exercise</a:t>
            </a:r>
          </a:p>
          <a:p>
            <a:pPr marR="0" algn="l" rtl="0">
              <a:buClr>
                <a:srgbClr val="339966"/>
              </a:buClr>
              <a:buFont typeface="Arial" panose="020B0604020202020204" pitchFamily="34" charset="0"/>
              <a:buChar char="1"/>
            </a:pPr>
            <a:r>
              <a:rPr lang="en-US" sz="1200" b="0" i="0" u="none" strike="noStrike" baseline="0" dirty="0">
                <a:latin typeface="Arial" panose="020B0604020202020204" pitchFamily="34" charset="0"/>
              </a:rPr>
              <a:t>.) Pass out a sheet of paper to everyone and tell them the following: “We’re going to play a game that will show some important things about communication. Pick up a sheet of paper and hold it in front of you. Now, close your eyes and follow the directions I will give you—and no peeking! You cannot ask questions.” </a:t>
            </a:r>
          </a:p>
          <a:p>
            <a:pPr marR="0" algn="l" rtl="0">
              <a:buClr>
                <a:srgbClr val="339966"/>
              </a:buClr>
              <a:buFont typeface="Arial" panose="020B0604020202020204" pitchFamily="34" charset="0"/>
              <a:buChar char="2"/>
            </a:pPr>
            <a:r>
              <a:rPr lang="en-US" sz="1200" b="0" i="0" u="none" strike="noStrike" baseline="0" dirty="0">
                <a:latin typeface="Arial" panose="020B0604020202020204" pitchFamily="34" charset="0"/>
              </a:rPr>
              <a:t>.) Give the following directions, carrying them out yourself with your own sheet of paper and pausing after each instruction to give the group time to comply: </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Fold your sheet of paper in half.</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Tear off the upper right-hand corner.</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Fold it in half again and tear off the upper left-hand corner. </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Fold it in half again and tear off the lower right-hand corner. </a:t>
            </a:r>
          </a:p>
          <a:p>
            <a:pPr marR="0" algn="l" rtl="0">
              <a:buClr>
                <a:srgbClr val="339966"/>
              </a:buClr>
              <a:buFont typeface="Arial" panose="020B0604020202020204" pitchFamily="34" charset="0"/>
              <a:buChar char="3"/>
            </a:pPr>
            <a:r>
              <a:rPr lang="en-US" sz="1200" b="0" i="0" u="none" strike="noStrike" baseline="0" dirty="0">
                <a:latin typeface="Arial" panose="020B0604020202020204" pitchFamily="34" charset="0"/>
              </a:rPr>
              <a:t>.) After the tearing is complete, say something like, “Now open your eyes, and let’s see what you have. If I did a good job of communicating and you did a good job of listening, all of our sheets should look the same!” </a:t>
            </a:r>
          </a:p>
          <a:p>
            <a:pPr marR="0" algn="l" rtl="0">
              <a:buClr>
                <a:srgbClr val="339966"/>
              </a:buClr>
              <a:buFont typeface="Arial" panose="020B0604020202020204" pitchFamily="34" charset="0"/>
              <a:buChar char="4"/>
            </a:pPr>
            <a:r>
              <a:rPr lang="en-US" sz="1200" b="0" i="0" u="none" strike="noStrike" baseline="0" dirty="0">
                <a:latin typeface="Arial" panose="020B0604020202020204" pitchFamily="34" charset="0"/>
              </a:rPr>
              <a:t>.) Hold your sheet up for them to see and discuss outcome. </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It is highly unlikely any sheet will match yours exactly. </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How are our papers different? </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Why don’t our papers match? </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How could a different communication method have helped us with this activity? </a:t>
            </a:r>
          </a:p>
          <a:p>
            <a:pPr marR="0" lvl="0" algn="l" rtl="0">
              <a:buClr>
                <a:srgbClr val="339966"/>
              </a:buClr>
              <a:buFont typeface="Symbol" pitchFamily="2" charset="2"/>
              <a:buNone/>
            </a:pPr>
            <a:endParaRPr lang="en-US" sz="1200" b="0" i="0" u="none" strike="noStrike" baseline="0" dirty="0">
              <a:solidFill>
                <a:srgbClr val="339966"/>
              </a:solidFill>
              <a:latin typeface="Arial" panose="020B0604020202020204" pitchFamily="34" charset="0"/>
            </a:endParaRPr>
          </a:p>
          <a:p>
            <a:pPr marR="0" lvl="0" algn="l" rtl="0">
              <a:buClr>
                <a:srgbClr val="339966"/>
              </a:buClr>
              <a:buFont typeface="Symbol" pitchFamily="2" charset="2"/>
              <a:buNone/>
            </a:pPr>
            <a:r>
              <a:rPr lang="en-US" sz="1200" b="0" i="1" u="none" strike="noStrike" baseline="0" dirty="0">
                <a:solidFill>
                  <a:srgbClr val="339966"/>
                </a:solidFill>
                <a:latin typeface="Arial" panose="020B0604020202020204" pitchFamily="34" charset="0"/>
              </a:rPr>
              <a:t>Source: </a:t>
            </a:r>
            <a:r>
              <a:rPr lang="en-US" sz="1200" b="0" i="1" u="none" strike="noStrike" baseline="0" dirty="0" err="1">
                <a:solidFill>
                  <a:srgbClr val="000000"/>
                </a:solidFill>
                <a:latin typeface="Arial" panose="020B0604020202020204" pitchFamily="34" charset="0"/>
              </a:rPr>
              <a:t>Strieter</a:t>
            </a:r>
            <a:r>
              <a:rPr lang="en-US" sz="1200" b="0" i="1" u="none" strike="noStrike" baseline="0" dirty="0">
                <a:solidFill>
                  <a:srgbClr val="000000"/>
                </a:solidFill>
                <a:latin typeface="Arial" panose="020B0604020202020204" pitchFamily="34" charset="0"/>
              </a:rPr>
              <a:t>, L. (2008). Communications: Overview of Communications. Lesson Plan. VRKC: Volunteer Research Knowledge Competency. 4-H.org</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8</a:t>
            </a:fld>
            <a:endParaRPr lang="en-US"/>
          </a:p>
        </p:txBody>
      </p:sp>
    </p:spTree>
    <p:extLst>
      <p:ext uri="{BB962C8B-B14F-4D97-AF65-F5344CB8AC3E}">
        <p14:creationId xmlns:p14="http://schemas.microsoft.com/office/powerpoint/2010/main" val="2655396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Target Audience </a:t>
            </a:r>
            <a:r>
              <a:rPr lang="en-US" sz="18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In small groups or pairs: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Choose your target audience.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List characteristics of the target audience.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Determine how you will market to this audience.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List key components you will include in your message. </a:t>
            </a:r>
          </a:p>
          <a:p>
            <a:pPr marL="228600" lvl="0" indent="-228600">
              <a:buFont typeface="+mj-lt"/>
              <a:buAutoNum type="arabicPeriod"/>
            </a:pPr>
            <a:r>
              <a:rPr lang="en-US" sz="1200" kern="1200" dirty="0">
                <a:solidFill>
                  <a:schemeClr val="tx1"/>
                </a:solidFill>
                <a:effectLst/>
                <a:latin typeface="+mn-lt"/>
                <a:ea typeface="+mn-ea"/>
                <a:cs typeface="+mn-cs"/>
              </a:rPr>
              <a:t>Report out to the larger group. </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Would the marketing message change if you had a different target audience?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Change your target audience and discuss with your group how your marketing efforts might change. </a:t>
            </a:r>
          </a:p>
          <a:p>
            <a:pPr marL="228600" lvl="0" indent="-228600">
              <a:buFont typeface="+mj-lt"/>
              <a:buAutoNum type="arabicPeriod"/>
            </a:pPr>
            <a:r>
              <a:rPr lang="en-US" sz="1200" kern="1200" dirty="0">
                <a:solidFill>
                  <a:schemeClr val="tx1"/>
                </a:solidFill>
                <a:effectLst/>
                <a:latin typeface="+mn-lt"/>
                <a:ea typeface="+mn-ea"/>
                <a:cs typeface="+mn-cs"/>
              </a:rPr>
              <a:t>Review and discuss.</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Jen </a:t>
            </a:r>
            <a:r>
              <a:rPr lang="en-US" sz="1200" b="0" i="1" u="none" strike="noStrike" baseline="0" dirty="0" err="1">
                <a:solidFill>
                  <a:srgbClr val="000000"/>
                </a:solidFill>
                <a:latin typeface="Arial" panose="020B0604020202020204" pitchFamily="34" charset="0"/>
              </a:rPr>
              <a:t>Lobley</a:t>
            </a:r>
            <a:r>
              <a:rPr lang="en-US" sz="1200" b="0" i="1" u="none" strike="noStrike" baseline="0" dirty="0">
                <a:solidFill>
                  <a:srgbClr val="000000"/>
                </a:solidFill>
                <a:latin typeface="Arial" panose="020B0604020202020204" pitchFamily="34" charset="0"/>
              </a:rPr>
              <a:t>, University of Maine</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49</a:t>
            </a:fld>
            <a:endParaRPr lang="en-US"/>
          </a:p>
        </p:txBody>
      </p:sp>
    </p:spTree>
    <p:extLst>
      <p:ext uri="{BB962C8B-B14F-4D97-AF65-F5344CB8AC3E}">
        <p14:creationId xmlns:p14="http://schemas.microsoft.com/office/powerpoint/2010/main" val="3171681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What’s your Point?!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Work in pairs to write down: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Any type of 4-H topic you might want to share with someone else in 4-H.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objective/purpose of sharing this information. </a:t>
            </a:r>
          </a:p>
          <a:p>
            <a:pPr marL="228600" lvl="0" indent="-228600">
              <a:buFont typeface="+mj-lt"/>
              <a:buAutoNum type="arabicPeriod"/>
            </a:pPr>
            <a:r>
              <a:rPr lang="en-US" sz="1200" kern="1200" dirty="0">
                <a:solidFill>
                  <a:schemeClr val="tx1"/>
                </a:solidFill>
                <a:effectLst/>
                <a:latin typeface="+mn-lt"/>
                <a:ea typeface="+mn-ea"/>
                <a:cs typeface="+mn-cs"/>
              </a:rPr>
              <a:t>Discuss with your partner 2-3 different ways you might share the information and the pros and cons for each of them. </a:t>
            </a:r>
          </a:p>
          <a:p>
            <a:pPr marL="228600" lvl="0" indent="-228600">
              <a:buFont typeface="+mj-lt"/>
              <a:buAutoNum type="arabicPeriod"/>
            </a:pPr>
            <a:r>
              <a:rPr lang="en-US" sz="1200" kern="1200" dirty="0">
                <a:solidFill>
                  <a:schemeClr val="tx1"/>
                </a:solidFill>
                <a:effectLst/>
                <a:latin typeface="+mn-lt"/>
                <a:ea typeface="+mn-ea"/>
                <a:cs typeface="+mn-cs"/>
              </a:rPr>
              <a:t>Review and discuss. </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Jen </a:t>
            </a:r>
            <a:r>
              <a:rPr lang="en-US" sz="1200" b="0" i="1" u="none" strike="noStrike" baseline="0" dirty="0" err="1">
                <a:solidFill>
                  <a:srgbClr val="000000"/>
                </a:solidFill>
                <a:latin typeface="Arial" panose="020B0604020202020204" pitchFamily="34" charset="0"/>
              </a:rPr>
              <a:t>Lobley</a:t>
            </a:r>
            <a:r>
              <a:rPr lang="en-US" sz="1200" b="0" i="1" u="none" strike="noStrike" baseline="0" dirty="0">
                <a:solidFill>
                  <a:srgbClr val="000000"/>
                </a:solidFill>
                <a:latin typeface="Arial" panose="020B0604020202020204" pitchFamily="34" charset="0"/>
              </a:rPr>
              <a:t>, University of Maine</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50</a:t>
            </a:fld>
            <a:endParaRPr lang="en-US"/>
          </a:p>
        </p:txBody>
      </p:sp>
    </p:spTree>
    <p:extLst>
      <p:ext uri="{BB962C8B-B14F-4D97-AF65-F5344CB8AC3E}">
        <p14:creationId xmlns:p14="http://schemas.microsoft.com/office/powerpoint/2010/main" val="881964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53</a:t>
            </a:fld>
            <a:endParaRPr lang="en-US"/>
          </a:p>
        </p:txBody>
      </p:sp>
    </p:spTree>
    <p:extLst>
      <p:ext uri="{BB962C8B-B14F-4D97-AF65-F5344CB8AC3E}">
        <p14:creationId xmlns:p14="http://schemas.microsoft.com/office/powerpoint/2010/main" val="2830787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What’s Your 4-H Elevator Speech?</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Lead in:  When someone asks you, “What is 4-H?” how do you respond? What are the most important points to include in a response to the question?</a:t>
            </a:r>
          </a:p>
          <a:p>
            <a:pPr marL="228600" lvl="0" indent="-228600">
              <a:buFont typeface="+mj-lt"/>
              <a:buAutoNum type="arabicPeriod"/>
            </a:pPr>
            <a:r>
              <a:rPr lang="en-US" sz="1200" kern="1200" dirty="0">
                <a:solidFill>
                  <a:schemeClr val="tx1"/>
                </a:solidFill>
                <a:effectLst/>
                <a:latin typeface="+mn-lt"/>
                <a:ea typeface="+mn-ea"/>
                <a:cs typeface="+mn-cs"/>
              </a:rPr>
              <a:t>Brainstorm with the whole group key points that they think should be included in that answer and write them on chart paper. </a:t>
            </a:r>
          </a:p>
          <a:p>
            <a:pPr marL="228600" lvl="0" indent="-228600">
              <a:buFont typeface="+mj-lt"/>
              <a:buAutoNum type="arabicPeriod"/>
            </a:pPr>
            <a:r>
              <a:rPr lang="en-US" sz="1200" kern="1200" dirty="0">
                <a:solidFill>
                  <a:schemeClr val="tx1"/>
                </a:solidFill>
                <a:effectLst/>
                <a:latin typeface="+mn-lt"/>
                <a:ea typeface="+mn-ea"/>
                <a:cs typeface="+mn-cs"/>
              </a:rPr>
              <a:t>Next, ask individuals to write an elevator speech. </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An elevator pitch is a brief, persuasive speech that you use to spark interest in what your organization does. </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A good elevator pitch should last no longer than a short elevator ride of 20 to 30 seconds, hence the name.</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They should be interesting, memorable, and succinct. They also need to explain what makes your organization unique.</a:t>
            </a:r>
          </a:p>
          <a:p>
            <a:pPr marL="228600" lvl="0" indent="-228600">
              <a:buFont typeface="+mj-lt"/>
              <a:buAutoNum type="arabicPeriod"/>
            </a:pPr>
            <a:r>
              <a:rPr lang="en-US" sz="1200" kern="1200" dirty="0">
                <a:solidFill>
                  <a:schemeClr val="tx1"/>
                </a:solidFill>
                <a:effectLst/>
                <a:latin typeface="+mn-lt"/>
                <a:ea typeface="+mn-ea"/>
                <a:cs typeface="+mn-cs"/>
              </a:rPr>
              <a:t>Give participants a chance to try out their elevator speech with a partner. Encourage participants to take their elevator speeches with them, practice them and use them to help tell people about 4-H.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Jen </a:t>
            </a:r>
            <a:r>
              <a:rPr lang="en-US" sz="1200" b="0" i="1" u="none" strike="noStrike" baseline="0" dirty="0" err="1">
                <a:solidFill>
                  <a:srgbClr val="000000"/>
                </a:solidFill>
                <a:latin typeface="Arial" panose="020B0604020202020204" pitchFamily="34" charset="0"/>
              </a:rPr>
              <a:t>Lobley</a:t>
            </a:r>
            <a:r>
              <a:rPr lang="en-US" sz="1200" b="0" i="1" u="none" strike="noStrike" baseline="0" dirty="0">
                <a:solidFill>
                  <a:srgbClr val="000000"/>
                </a:solidFill>
                <a:latin typeface="Arial" panose="020B0604020202020204" pitchFamily="34" charset="0"/>
              </a:rPr>
              <a:t>, University of Maine</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58</a:t>
            </a:fld>
            <a:endParaRPr lang="en-US"/>
          </a:p>
        </p:txBody>
      </p:sp>
    </p:spTree>
    <p:extLst>
      <p:ext uri="{BB962C8B-B14F-4D97-AF65-F5344CB8AC3E}">
        <p14:creationId xmlns:p14="http://schemas.microsoft.com/office/powerpoint/2010/main" val="3817643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pPr marL="228600" lvl="0" indent="-228600">
              <a:buFont typeface="+mj-lt"/>
              <a:buAutoNum type="arabicPeriod"/>
            </a:pPr>
            <a:endParaRPr lang="en-US" sz="1200" b="0" kern="1200" dirty="0">
              <a:solidFill>
                <a:schemeClr val="tx1"/>
              </a:solidFill>
              <a:effectLst/>
              <a:latin typeface="+mn-lt"/>
              <a:ea typeface="+mn-ea"/>
              <a:cs typeface="+mn-cs"/>
            </a:endParaRPr>
          </a:p>
          <a:p>
            <a:pPr marL="0" lvl="0" indent="0">
              <a:buFont typeface="+mj-lt"/>
              <a:buNone/>
            </a:pPr>
            <a:r>
              <a:rPr lang="en-US" sz="1200" b="1" kern="1200" dirty="0">
                <a:solidFill>
                  <a:schemeClr val="tx1"/>
                </a:solidFill>
                <a:effectLst/>
                <a:latin typeface="+mn-lt"/>
                <a:ea typeface="+mn-ea"/>
                <a:cs typeface="+mn-cs"/>
              </a:rPr>
              <a:t>Know your Resources</a:t>
            </a:r>
          </a:p>
          <a:p>
            <a:pPr marL="228600" lvl="0" indent="-228600">
              <a:buFont typeface="+mj-lt"/>
              <a:buAutoNum type="arabicPeriod"/>
            </a:pPr>
            <a:r>
              <a:rPr lang="en-US" sz="1200" kern="1200" dirty="0">
                <a:solidFill>
                  <a:schemeClr val="tx1"/>
                </a:solidFill>
                <a:effectLst/>
                <a:latin typeface="+mn-lt"/>
                <a:ea typeface="+mn-ea"/>
                <a:cs typeface="+mn-cs"/>
              </a:rPr>
              <a:t>Lead in:  It is important for volunteers to know they should always work in partnership with 4-H staff when marketing the 4-H program. </a:t>
            </a:r>
          </a:p>
          <a:p>
            <a:pPr marL="228600" lvl="0" indent="-228600">
              <a:buFont typeface="+mj-lt"/>
              <a:buAutoNum type="arabicPeriod"/>
            </a:pPr>
            <a:r>
              <a:rPr lang="en-US" sz="1200" kern="1200" dirty="0">
                <a:solidFill>
                  <a:schemeClr val="tx1"/>
                </a:solidFill>
                <a:effectLst/>
                <a:latin typeface="+mn-lt"/>
                <a:ea typeface="+mn-ea"/>
                <a:cs typeface="+mn-cs"/>
              </a:rPr>
              <a:t>What kind of resources does 4-H offer for marketing and public relations? </a:t>
            </a:r>
          </a:p>
          <a:p>
            <a:pPr marL="228600" lvl="0" indent="-228600">
              <a:buFont typeface="+mj-lt"/>
              <a:buAutoNum type="arabicPeriod"/>
            </a:pPr>
            <a:r>
              <a:rPr lang="en-US" sz="1200" kern="1200" dirty="0">
                <a:solidFill>
                  <a:schemeClr val="tx1"/>
                </a:solidFill>
                <a:effectLst/>
                <a:latin typeface="+mn-lt"/>
                <a:ea typeface="+mn-ea"/>
                <a:cs typeface="+mn-cs"/>
              </a:rPr>
              <a:t>Give participants time to explore the National 4-H Council Marketing Online Resource Center (MORC) at </a:t>
            </a:r>
            <a:r>
              <a:rPr lang="en-US" sz="1200" u="sng" kern="1200" dirty="0">
                <a:solidFill>
                  <a:schemeClr val="tx1"/>
                </a:solidFill>
                <a:effectLst/>
                <a:latin typeface="+mn-lt"/>
                <a:ea typeface="+mn-ea"/>
                <a:cs typeface="+mn-cs"/>
                <a:hlinkClick r:id="rId3"/>
              </a:rPr>
              <a:t>https://4-h.org/professionals/marketing-resources/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Share LGU logos and expectations regarding local and state marketing and promotion of the 4-H program.</a:t>
            </a:r>
          </a:p>
          <a:p>
            <a:pPr marL="228600" lvl="0" indent="-228600">
              <a:buFont typeface="+mj-lt"/>
              <a:buAutoNum type="arabicPeriod"/>
            </a:pPr>
            <a:r>
              <a:rPr lang="en-US" sz="1200" kern="1200" dirty="0">
                <a:solidFill>
                  <a:schemeClr val="tx1"/>
                </a:solidFill>
                <a:effectLst/>
                <a:latin typeface="+mn-lt"/>
                <a:ea typeface="+mn-ea"/>
                <a:cs typeface="+mn-cs"/>
              </a:rPr>
              <a:t>Share and review key points about use of the 4-H Name and Emblem. </a:t>
            </a:r>
            <a:r>
              <a:rPr lang="en-US" sz="1200" u="sng" kern="1200" dirty="0">
                <a:solidFill>
                  <a:schemeClr val="tx1"/>
                </a:solidFill>
                <a:effectLst/>
                <a:latin typeface="+mn-lt"/>
                <a:ea typeface="+mn-ea"/>
                <a:cs typeface="+mn-cs"/>
                <a:hlinkClick r:id="rId4"/>
              </a:rPr>
              <a:t>https://nifa.usda.gov/4-h-name-and-emblem</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Jen </a:t>
            </a:r>
            <a:r>
              <a:rPr lang="en-US" sz="1200" b="0" i="1" u="none" strike="noStrike" baseline="0" dirty="0" err="1">
                <a:solidFill>
                  <a:srgbClr val="000000"/>
                </a:solidFill>
                <a:latin typeface="Arial" panose="020B0604020202020204" pitchFamily="34" charset="0"/>
              </a:rPr>
              <a:t>Lobley</a:t>
            </a:r>
            <a:r>
              <a:rPr lang="en-US" sz="1200" b="0" i="1" u="none" strike="noStrike" baseline="0" dirty="0">
                <a:solidFill>
                  <a:srgbClr val="000000"/>
                </a:solidFill>
                <a:latin typeface="Arial" panose="020B0604020202020204" pitchFamily="34" charset="0"/>
              </a:rPr>
              <a:t>, University of Maine</a:t>
            </a:r>
            <a:endParaRPr lang="en-US" sz="1200" b="0" i="0" u="none" strike="noStrike" baseline="0" dirty="0">
              <a:solidFill>
                <a:srgbClr val="000000"/>
              </a:solidFill>
              <a:latin typeface="Arial" panose="020B0604020202020204" pitchFamily="34" charset="0"/>
              <a:hlinkClick r:id="rId5">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59</a:t>
            </a:fld>
            <a:endParaRPr lang="en-US"/>
          </a:p>
        </p:txBody>
      </p:sp>
    </p:spTree>
    <p:extLst>
      <p:ext uri="{BB962C8B-B14F-4D97-AF65-F5344CB8AC3E}">
        <p14:creationId xmlns:p14="http://schemas.microsoft.com/office/powerpoint/2010/main" val="2564020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62</a:t>
            </a:fld>
            <a:endParaRPr lang="en-US"/>
          </a:p>
        </p:txBody>
      </p:sp>
    </p:spTree>
    <p:extLst>
      <p:ext uri="{BB962C8B-B14F-4D97-AF65-F5344CB8AC3E}">
        <p14:creationId xmlns:p14="http://schemas.microsoft.com/office/powerpoint/2010/main" val="2138197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64</a:t>
            </a:fld>
            <a:endParaRPr lang="en-US"/>
          </a:p>
        </p:txBody>
      </p:sp>
    </p:spTree>
    <p:extLst>
      <p:ext uri="{BB962C8B-B14F-4D97-AF65-F5344CB8AC3E}">
        <p14:creationId xmlns:p14="http://schemas.microsoft.com/office/powerpoint/2010/main" val="299998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Exploring the Benefits of Technology</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Lead in:  When someone mentions “technology” to you, what do you think of? What feelings does the word invoke? </a:t>
            </a:r>
          </a:p>
          <a:p>
            <a:pPr marL="228600" lvl="0" indent="-228600">
              <a:buFont typeface="+mj-lt"/>
              <a:buAutoNum type="arabicPeriod"/>
            </a:pPr>
            <a:r>
              <a:rPr lang="en-US" sz="1200" kern="1200" dirty="0">
                <a:solidFill>
                  <a:schemeClr val="tx1"/>
                </a:solidFill>
                <a:effectLst/>
                <a:latin typeface="+mn-lt"/>
                <a:ea typeface="+mn-ea"/>
                <a:cs typeface="+mn-cs"/>
              </a:rPr>
              <a:t>As a group, brainstorm examples of technology in the room/space you are in. </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Don’t forget some of the most basic forms of technology that we take for granted (e.g., writing utensils, clothing, shoes, hair products, glasses/contacts, etc.)</a:t>
            </a:r>
          </a:p>
          <a:p>
            <a:pPr marL="228600" lvl="0" indent="-228600">
              <a:buFont typeface="+mj-lt"/>
              <a:buAutoNum type="arabicPeriod"/>
            </a:pPr>
            <a:r>
              <a:rPr lang="en-US" sz="1200" kern="1200" dirty="0">
                <a:solidFill>
                  <a:schemeClr val="tx1"/>
                </a:solidFill>
                <a:effectLst/>
                <a:latin typeface="+mn-lt"/>
                <a:ea typeface="+mn-ea"/>
                <a:cs typeface="+mn-cs"/>
              </a:rPr>
              <a:t>Next, in small groups, take 5-10 minutes to discuss the following two questions. </a:t>
            </a:r>
          </a:p>
          <a:p>
            <a:pPr marL="685800" lvl="1" indent="-228600">
              <a:buFont typeface="+mj-lt"/>
              <a:buAutoNum type="arabicPeriod"/>
            </a:pPr>
            <a:r>
              <a:rPr lang="en-US" sz="1200" kern="1200" dirty="0">
                <a:solidFill>
                  <a:schemeClr val="tx1"/>
                </a:solidFill>
                <a:effectLst/>
                <a:latin typeface="+mn-lt"/>
                <a:ea typeface="+mn-ea"/>
                <a:cs typeface="+mn-cs"/>
              </a:rPr>
              <a:t>What benefits can technology provide to you? </a:t>
            </a:r>
          </a:p>
          <a:p>
            <a:pPr marL="685800" lvl="1" indent="-228600">
              <a:buFont typeface="+mj-lt"/>
              <a:buAutoNum type="arabicPeriod"/>
            </a:pPr>
            <a:r>
              <a:rPr lang="en-US" sz="1200" kern="1200" dirty="0">
                <a:solidFill>
                  <a:schemeClr val="tx1"/>
                </a:solidFill>
                <a:effectLst/>
                <a:latin typeface="+mn-lt"/>
                <a:ea typeface="+mn-ea"/>
                <a:cs typeface="+mn-cs"/>
              </a:rPr>
              <a:t>What benefits can technology provide to the youth you work with? </a:t>
            </a:r>
          </a:p>
          <a:p>
            <a:pPr marL="228600" lvl="0" indent="-228600">
              <a:buFont typeface="+mj-lt"/>
              <a:buAutoNum type="arabicPeriod"/>
            </a:pPr>
            <a:r>
              <a:rPr lang="en-US" sz="1200" kern="1200" dirty="0">
                <a:solidFill>
                  <a:schemeClr val="tx1"/>
                </a:solidFill>
                <a:effectLst/>
                <a:latin typeface="+mn-lt"/>
                <a:ea typeface="+mn-ea"/>
                <a:cs typeface="+mn-cs"/>
              </a:rPr>
              <a:t>Review and discuss.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T. Ashley Burns, Clemson University</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67</a:t>
            </a:fld>
            <a:endParaRPr lang="en-US"/>
          </a:p>
        </p:txBody>
      </p:sp>
    </p:spTree>
    <p:extLst>
      <p:ext uri="{BB962C8B-B14F-4D97-AF65-F5344CB8AC3E}">
        <p14:creationId xmlns:p14="http://schemas.microsoft.com/office/powerpoint/2010/main" val="232935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Instructions</a:t>
            </a:r>
          </a:p>
          <a:p>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Grow your Digital Literacy</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As an individual, brainstorm a list of technology areas where you feel weak and would like to improve to benefit your 4-H work</a:t>
            </a:r>
            <a:r>
              <a:rPr lang="en-US" dirty="0">
                <a:effectLst/>
              </a:rPr>
              <a:t> </a:t>
            </a:r>
            <a:r>
              <a:rPr lang="en-US" sz="1200" kern="1200" dirty="0">
                <a:solidFill>
                  <a:schemeClr val="tx1"/>
                </a:solidFill>
                <a:effectLst/>
                <a:latin typeface="+mn-lt"/>
                <a:ea typeface="+mn-ea"/>
                <a:cs typeface="+mn-cs"/>
              </a:rPr>
              <a:t>. (These can be specific or broad.)</a:t>
            </a:r>
          </a:p>
          <a:p>
            <a:pPr marL="228600" lvl="0" indent="-228600">
              <a:buFont typeface="+mj-lt"/>
              <a:buAutoNum type="arabicPeriod"/>
            </a:pPr>
            <a:r>
              <a:rPr lang="en-US" sz="1200" kern="1200" dirty="0">
                <a:solidFill>
                  <a:schemeClr val="tx1"/>
                </a:solidFill>
                <a:effectLst/>
                <a:latin typeface="+mn-lt"/>
                <a:ea typeface="+mn-ea"/>
                <a:cs typeface="+mn-cs"/>
              </a:rPr>
              <a:t>Take approximately 10 minutes to mingle throughout the room.</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Individuals will pair up for 60 seconds so that each person can share one area of technology where they would like to improve.  If the partner is skilled in that area or knows of a good training resource, they can share.</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When cued, individuals will find a new partner to share for 60 seconds.</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Continue the process until 10 minutes are </a:t>
            </a:r>
          </a:p>
          <a:p>
            <a:pPr marL="228600" lvl="0" indent="-228600">
              <a:buFont typeface="+mj-lt"/>
              <a:buAutoNum type="arabicPeriod"/>
            </a:pPr>
            <a:r>
              <a:rPr lang="en-US" sz="1200" kern="1200" dirty="0">
                <a:solidFill>
                  <a:schemeClr val="tx1"/>
                </a:solidFill>
                <a:effectLst/>
                <a:latin typeface="+mn-lt"/>
                <a:ea typeface="+mn-ea"/>
                <a:cs typeface="+mn-cs"/>
              </a:rPr>
              <a:t>Discuss.  </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Were there common themes shared?  (This could inform future trainings.)</a:t>
            </a:r>
          </a:p>
          <a:p>
            <a:pPr marL="685800" lvl="1" indent="-228600">
              <a:buFont typeface="Arial" panose="020B0604020202020204" pitchFamily="34" charset="0"/>
              <a:buChar char="•"/>
            </a:pPr>
            <a:r>
              <a:rPr lang="en-US" sz="1200" kern="1200" dirty="0">
                <a:solidFill>
                  <a:schemeClr val="tx1"/>
                </a:solidFill>
                <a:effectLst/>
                <a:latin typeface="+mn-lt"/>
                <a:ea typeface="+mn-ea"/>
                <a:cs typeface="+mn-cs"/>
              </a:rPr>
              <a:t>Did you find people you interacted with had the same weakness or complementary strengths?  Were you able to share a good resource to help someone? </a:t>
            </a:r>
          </a:p>
          <a:p>
            <a:pPr marL="228600" lvl="0" indent="-228600">
              <a:buFont typeface="+mj-lt"/>
              <a:buAutoNum type="arabicPeriod"/>
            </a:pPr>
            <a:r>
              <a:rPr lang="en-US" sz="1200" kern="1200" dirty="0">
                <a:solidFill>
                  <a:schemeClr val="tx1"/>
                </a:solidFill>
                <a:effectLst/>
                <a:latin typeface="+mn-lt"/>
                <a:ea typeface="+mn-ea"/>
                <a:cs typeface="+mn-cs"/>
              </a:rPr>
              <a:t>To wrap up this activity, have participants set a personal goal with a realistic timeline to gain knowledge and practice their skills related to one area of technology they would like to improve.</a:t>
            </a:r>
          </a:p>
          <a:p>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solidFill>
                  <a:srgbClr val="339966"/>
                </a:solidFill>
                <a:latin typeface="Arial" panose="020B0604020202020204" pitchFamily="34" charset="0"/>
              </a:rPr>
              <a:t>Written by: </a:t>
            </a:r>
            <a:r>
              <a:rPr lang="en-US" sz="1200" b="0" i="1" u="none" strike="noStrike" baseline="0" dirty="0">
                <a:solidFill>
                  <a:srgbClr val="000000"/>
                </a:solidFill>
                <a:latin typeface="Arial" panose="020B0604020202020204" pitchFamily="34" charset="0"/>
              </a:rPr>
              <a:t>T. Ashley Burns, Clemson University</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68</a:t>
            </a:fld>
            <a:endParaRPr lang="en-US"/>
          </a:p>
        </p:txBody>
      </p:sp>
    </p:spTree>
    <p:extLst>
      <p:ext uri="{BB962C8B-B14F-4D97-AF65-F5344CB8AC3E}">
        <p14:creationId xmlns:p14="http://schemas.microsoft.com/office/powerpoint/2010/main" val="2675664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Clip in My Pocket</a:t>
            </a:r>
          </a:p>
          <a:p>
            <a:pPr marR="0" algn="l" rtl="0">
              <a:buClr>
                <a:srgbClr val="339966"/>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Distribute something to write on (e.g., scrap of paper or post-it note) and with (e.g., pen or pencil) if needed. </a:t>
            </a:r>
          </a:p>
          <a:p>
            <a:pPr marR="0" algn="l" rtl="0">
              <a:buClr>
                <a:srgbClr val="339966"/>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Tell the group: "I have a clip in my pocket. It opens, closes, and holds things together. Without letting your neighbor see what you write, jot down a description of the type of clip you think it is." </a:t>
            </a:r>
          </a:p>
          <a:p>
            <a:pPr marR="0" algn="l" rtl="0">
              <a:buClr>
                <a:srgbClr val="339966"/>
              </a:buClr>
              <a:buFont typeface="Arial" panose="020B0604020202020204" pitchFamily="34" charset="0"/>
              <a:buChar char="3"/>
            </a:pPr>
            <a:r>
              <a:rPr lang="en-US" sz="1200" b="0" i="0" u="none" strike="noStrike" baseline="0" dirty="0">
                <a:solidFill>
                  <a:srgbClr val="000000"/>
                </a:solidFill>
                <a:latin typeface="Arial" panose="020B0604020202020204" pitchFamily="34" charset="0"/>
              </a:rPr>
              <a:t>.) Go around the room and share what everyone wrote down (list them on the flip chart and note the number of times a similar description is mentioned). </a:t>
            </a:r>
          </a:p>
          <a:p>
            <a:pPr marR="0" algn="l" rtl="0">
              <a:buClr>
                <a:srgbClr val="339966"/>
              </a:buClr>
              <a:buFont typeface="Arial" panose="020B0604020202020204" pitchFamily="34" charset="0"/>
              <a:buChar char="4"/>
            </a:pPr>
            <a:r>
              <a:rPr lang="en-US" sz="1200" b="0" i="0" u="none" strike="noStrike" baseline="0" dirty="0">
                <a:solidFill>
                  <a:srgbClr val="000000"/>
                </a:solidFill>
                <a:latin typeface="Arial" panose="020B0604020202020204" pitchFamily="34" charset="0"/>
              </a:rPr>
              <a:t>.) All of you heard the same thing: "I have a clip in my pocket. It opens, closes and holds things."</a:t>
            </a:r>
          </a:p>
          <a:p>
            <a:pPr marR="0" algn="l" rtl="0">
              <a:buClr>
                <a:srgbClr val="339966"/>
              </a:buClr>
              <a:buFont typeface="Arial" panose="020B0604020202020204" pitchFamily="34" charset="0"/>
              <a:buChar char="5"/>
            </a:pPr>
            <a:r>
              <a:rPr lang="en-US" sz="1200" b="0" i="0" u="none" strike="noStrike" baseline="0" dirty="0">
                <a:solidFill>
                  <a:srgbClr val="000000"/>
                </a:solidFill>
                <a:latin typeface="Arial" panose="020B0604020202020204" pitchFamily="34" charset="0"/>
              </a:rPr>
              <a:t>.) Ask the group these questions: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You received the very same information, so why are there this many different types of clips listed?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Why do you think it is the particular type of clip you wrote down?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How does your personal perspective influence your interpretation of what is said?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What questions could you ask to figure out what type of clip it is other than "What kind of clip is it?"?</a:t>
            </a:r>
          </a:p>
          <a:p>
            <a:pPr marR="0" algn="l" rtl="0">
              <a:buClr>
                <a:srgbClr val="339966"/>
              </a:buClr>
              <a:buFont typeface="Arial" panose="020B0604020202020204" pitchFamily="34" charset="0"/>
              <a:buChar char="6"/>
            </a:pPr>
            <a:r>
              <a:rPr lang="en-US" sz="1200" b="0" i="0" u="none" strike="noStrike" baseline="0" dirty="0">
                <a:solidFill>
                  <a:srgbClr val="000000"/>
                </a:solidFill>
                <a:latin typeface="Arial" panose="020B0604020202020204" pitchFamily="34" charset="0"/>
              </a:rPr>
              <a:t>.) By asking questions, you are developing a pool of shared meaning. Show the group the clip. </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err="1">
                <a:solidFill>
                  <a:srgbClr val="000000"/>
                </a:solidFill>
                <a:latin typeface="Arial" panose="020B0604020202020204" pitchFamily="34" charset="0"/>
              </a:rPr>
              <a:t>Reaman</a:t>
            </a:r>
            <a:r>
              <a:rPr lang="en-US" sz="1200" b="0" i="1" u="none" strike="noStrike" baseline="0" dirty="0">
                <a:solidFill>
                  <a:srgbClr val="000000"/>
                </a:solidFill>
                <a:latin typeface="Arial" panose="020B0604020202020204" pitchFamily="34" charset="0"/>
              </a:rPr>
              <a:t>, K. (2008). Communications: Overview of Communications. Lesson Plan. VRKC: Volunteer Research Knowledge Competency. 4-H.org </a:t>
            </a:r>
          </a:p>
        </p:txBody>
      </p:sp>
      <p:sp>
        <p:nvSpPr>
          <p:cNvPr id="4" name="Slide Number Placeholder 3"/>
          <p:cNvSpPr>
            <a:spLocks noGrp="1"/>
          </p:cNvSpPr>
          <p:nvPr>
            <p:ph type="sldNum" sz="quarter" idx="5"/>
          </p:nvPr>
        </p:nvSpPr>
        <p:spPr/>
        <p:txBody>
          <a:bodyPr/>
          <a:lstStyle/>
          <a:p>
            <a:fld id="{5E1B7EF0-148D-B042-AF3A-A0484078F544}" type="slidenum">
              <a:rPr lang="en-US" smtClean="0"/>
              <a:t>9</a:t>
            </a:fld>
            <a:endParaRPr lang="en-US"/>
          </a:p>
        </p:txBody>
      </p:sp>
    </p:spTree>
    <p:extLst>
      <p:ext uri="{BB962C8B-B14F-4D97-AF65-F5344CB8AC3E}">
        <p14:creationId xmlns:p14="http://schemas.microsoft.com/office/powerpoint/2010/main" val="312429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Interpersonal Introductions</a:t>
            </a:r>
          </a:p>
          <a:p>
            <a:pPr marR="0" algn="l" rtl="0">
              <a:buClr>
                <a:srgbClr val="339966"/>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Break into groups of 4 to 6 people. </a:t>
            </a:r>
          </a:p>
          <a:p>
            <a:pPr marR="0" algn="l" rtl="0">
              <a:buClr>
                <a:srgbClr val="339966"/>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Challenge:  Each person in the group will be given a secret, social cue.  Using the prompt provided by the facilitator, role play a conversation about [</a:t>
            </a:r>
            <a:r>
              <a:rPr lang="en-US" sz="1200" b="0" i="1" u="none" strike="noStrike" baseline="0" dirty="0">
                <a:solidFill>
                  <a:srgbClr val="000000"/>
                </a:solidFill>
                <a:latin typeface="Arial" panose="020B0604020202020204" pitchFamily="34" charset="0"/>
              </a:rPr>
              <a:t>insert non-controversial topic – like introductions and the weather</a:t>
            </a:r>
            <a:r>
              <a:rPr lang="en-US" sz="1200" b="0" i="0" u="none" strike="noStrike" baseline="0" dirty="0">
                <a:solidFill>
                  <a:srgbClr val="000000"/>
                </a:solidFill>
                <a:latin typeface="Arial" panose="020B0604020202020204" pitchFamily="34" charset="0"/>
              </a:rPr>
              <a:t>] for 2 minutes.  (Do not tell others in the group what role you have.)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The facilitator will have pre-labeled pieces of paper with the following social roles on them: </a:t>
            </a:r>
          </a:p>
          <a:p>
            <a:pPr marR="0" lvl="2" algn="l" rtl="0">
              <a:buClr>
                <a:srgbClr val="000000"/>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Interrupter: You love to interrupt the person talking with impertinent comments.</a:t>
            </a:r>
          </a:p>
          <a:p>
            <a:pPr marR="0" lvl="2" algn="l" rtl="0">
              <a:buClr>
                <a:srgbClr val="000000"/>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Close Talker: You get in everyone’s personal space when they talk.</a:t>
            </a:r>
          </a:p>
          <a:p>
            <a:pPr marR="0" lvl="2" algn="l" rtl="0">
              <a:buClr>
                <a:srgbClr val="000000"/>
              </a:buClr>
              <a:buFont typeface="Arial" panose="020B0604020202020204" pitchFamily="34" charset="0"/>
              <a:buChar char="3"/>
            </a:pPr>
            <a:r>
              <a:rPr lang="en-US" sz="1200" b="0" i="0" u="none" strike="noStrike" baseline="0" dirty="0">
                <a:solidFill>
                  <a:srgbClr val="000000"/>
                </a:solidFill>
                <a:latin typeface="Arial" panose="020B0604020202020204" pitchFamily="34" charset="0"/>
              </a:rPr>
              <a:t>. Bragger:  You always turn the conversation to you and brag about your own experiences.</a:t>
            </a:r>
          </a:p>
          <a:p>
            <a:pPr marR="0" lvl="2" algn="l" rtl="0">
              <a:buClr>
                <a:srgbClr val="000000"/>
              </a:buClr>
              <a:buFont typeface="Arial" panose="020B0604020202020204" pitchFamily="34" charset="0"/>
              <a:buChar char="4"/>
            </a:pPr>
            <a:r>
              <a:rPr lang="en-US" sz="1200" b="0" i="0" u="none" strike="noStrike" baseline="0" dirty="0">
                <a:solidFill>
                  <a:srgbClr val="000000"/>
                </a:solidFill>
                <a:latin typeface="Arial" panose="020B0604020202020204" pitchFamily="34" charset="0"/>
              </a:rPr>
              <a:t>. Distracted:  You occasionally participate in the </a:t>
            </a:r>
            <a:r>
              <a:rPr lang="en-US" sz="1200" kern="1200" dirty="0">
                <a:solidFill>
                  <a:schemeClr val="tx1"/>
                </a:solidFill>
                <a:effectLst/>
                <a:latin typeface="+mn-lt"/>
                <a:ea typeface="+mn-ea"/>
                <a:cs typeface="+mn-cs"/>
              </a:rPr>
              <a:t>conversation, but you have more important things to do elsewhere (wrap it up). </a:t>
            </a:r>
            <a:endParaRPr lang="en-US" sz="1200" b="0" i="0" u="none" strike="noStrike" baseline="0" dirty="0">
              <a:solidFill>
                <a:srgbClr val="000000"/>
              </a:solidFill>
              <a:latin typeface="Arial" panose="020B0604020202020204" pitchFamily="34" charset="0"/>
            </a:endParaRPr>
          </a:p>
          <a:p>
            <a:pPr marR="0" lvl="2" algn="l" rtl="0">
              <a:buClr>
                <a:srgbClr val="000000"/>
              </a:buClr>
              <a:buFont typeface="Arial" panose="020B0604020202020204" pitchFamily="34" charset="0"/>
              <a:buChar char="5"/>
            </a:pPr>
            <a:r>
              <a:rPr lang="en-US" sz="1200" b="0" i="0" u="none" strike="noStrike" baseline="0" dirty="0">
                <a:solidFill>
                  <a:srgbClr val="000000"/>
                </a:solidFill>
                <a:latin typeface="Arial" panose="020B0604020202020204" pitchFamily="34" charset="0"/>
              </a:rPr>
              <a:t>. Hater:  You don’t like or agree with anything anyone says. </a:t>
            </a:r>
          </a:p>
          <a:p>
            <a:pPr marR="0" lvl="2" algn="l" rtl="0">
              <a:buClr>
                <a:srgbClr val="000000"/>
              </a:buClr>
              <a:buFont typeface="Arial" panose="020B0604020202020204" pitchFamily="34" charset="0"/>
              <a:buChar char="6"/>
            </a:pPr>
            <a:r>
              <a:rPr lang="en-US" sz="1200" b="0" i="0" u="none" strike="noStrike" baseline="0" dirty="0">
                <a:solidFill>
                  <a:srgbClr val="000000"/>
                </a:solidFill>
                <a:latin typeface="Arial" panose="020B0604020202020204" pitchFamily="34" charset="0"/>
              </a:rPr>
              <a:t>. Facilitator:  You try your best to engage everyone in the group to get their input, as well as keep the conversation light hearted and on topic. </a:t>
            </a:r>
          </a:p>
          <a:p>
            <a:pPr marR="0" algn="l" rtl="0">
              <a:buClr>
                <a:srgbClr val="339966"/>
              </a:buClr>
              <a:buFont typeface="Arial" panose="020B0604020202020204" pitchFamily="34" charset="0"/>
              <a:buChar char="3"/>
            </a:pPr>
            <a:r>
              <a:rPr lang="en-US" sz="1200" b="0" i="0" u="none" strike="noStrike" baseline="0" dirty="0">
                <a:solidFill>
                  <a:srgbClr val="000000"/>
                </a:solidFill>
                <a:latin typeface="Arial" panose="020B0604020202020204" pitchFamily="34" charset="0"/>
              </a:rPr>
              <a:t>.) Discussion and reflection (Share roles and dynamics of the interaction) </a:t>
            </a:r>
          </a:p>
          <a:p>
            <a:pPr marR="0" algn="l" rtl="0"/>
            <a:endParaRPr lang="en-US" sz="1200" b="0" i="1" u="none" strike="noStrike" baseline="0" dirty="0">
              <a:solidFill>
                <a:srgbClr val="339966"/>
              </a:solidFill>
              <a:latin typeface="Arial" panose="020B0604020202020204" pitchFamily="34" charset="0"/>
            </a:endParaRPr>
          </a:p>
          <a:p>
            <a:pPr marR="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a:solidFill>
                  <a:srgbClr val="000000"/>
                </a:solidFill>
                <a:latin typeface="Arial" panose="020B0604020202020204" pitchFamily="34" charset="0"/>
              </a:rPr>
              <a:t>Written by T. Ashley Burns, Clemson University</a:t>
            </a:r>
            <a:endParaRPr lang="en-US" sz="1200" b="0" i="0" u="none" strike="noStrike" baseline="0" dirty="0">
              <a:solidFill>
                <a:srgbClr val="000000"/>
              </a:solidFill>
              <a:latin typeface="Arial" panose="020B0604020202020204" pitchFamily="34" charset="0"/>
            </a:endParaRPr>
          </a:p>
          <a:p>
            <a:pPr marR="0" algn="l" rtl="0"/>
            <a:endParaRPr lang="en-US" sz="12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E1B7EF0-148D-B042-AF3A-A0484078F544}" type="slidenum">
              <a:rPr lang="en-US" smtClean="0"/>
              <a:t>10</a:t>
            </a:fld>
            <a:endParaRPr lang="en-US"/>
          </a:p>
        </p:txBody>
      </p:sp>
    </p:spTree>
    <p:extLst>
      <p:ext uri="{BB962C8B-B14F-4D97-AF65-F5344CB8AC3E}">
        <p14:creationId xmlns:p14="http://schemas.microsoft.com/office/powerpoint/2010/main" val="1265413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Listening Inventory</a:t>
            </a:r>
          </a:p>
          <a:p>
            <a:pPr marR="0" algn="l" rtl="0">
              <a:buClr>
                <a:srgbClr val="339966"/>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Take an online Listening Skills Inventory</a:t>
            </a:r>
            <a:endParaRPr lang="en-US" sz="1200" b="1" i="0" u="none" strike="noStrike" baseline="0" dirty="0">
              <a:solidFill>
                <a:srgbClr val="339966"/>
              </a:solidFill>
              <a:latin typeface="Arial" panose="020B0604020202020204" pitchFamily="34" charset="0"/>
            </a:endParaRPr>
          </a:p>
          <a:p>
            <a:pPr marR="0" lvl="1" algn="l" rtl="0">
              <a:buClr>
                <a:srgbClr val="000000"/>
              </a:buClr>
              <a:buFont typeface="Courier New" panose="02070309020205020404" pitchFamily="49" charset="0"/>
              <a:buChar char="o"/>
            </a:pPr>
            <a:r>
              <a:rPr lang="en-US" sz="1200" b="0" i="0" u="none" strike="noStrike" baseline="0" dirty="0">
                <a:solidFill>
                  <a:srgbClr val="000000"/>
                </a:solidFill>
                <a:latin typeface="Arial" panose="020B0604020202020204" pitchFamily="34" charset="0"/>
              </a:rPr>
              <a:t>Potential options: </a:t>
            </a:r>
          </a:p>
          <a:p>
            <a:pPr marR="0" lvl="2" algn="l" rtl="0">
              <a:buClr>
                <a:srgbClr val="000000"/>
              </a:buClr>
              <a:buFont typeface="Wingdings" pitchFamily="2" charset="2"/>
              <a:buChar char=""/>
            </a:pPr>
            <a:r>
              <a:rPr lang="en-US" sz="1200" b="0" i="0" u="none" strike="noStrike" baseline="0" dirty="0">
                <a:solidFill>
                  <a:srgbClr val="000000"/>
                </a:solidFill>
                <a:latin typeface="Arial" panose="020B0604020202020204" pitchFamily="34" charset="0"/>
              </a:rPr>
              <a:t>How Good Are Your Listening Skills? by Mind Tools (online): </a:t>
            </a:r>
            <a:r>
              <a:rPr lang="en-US" sz="1200" b="0" i="0" u="sng" strike="noStrike" baseline="0" dirty="0">
                <a:solidFill>
                  <a:srgbClr val="0000FF"/>
                </a:solidFill>
                <a:latin typeface="Arial" panose="020B0604020202020204" pitchFamily="34" charset="0"/>
                <a:hlinkClick r:id="rId3">
                  <a:extLst>
                    <a:ext uri="{A12FA001-AC4F-418D-AE19-62706E023703}">
                      <ahyp:hlinkClr xmlns:ahyp="http://schemas.microsoft.com/office/drawing/2018/hyperlinkcolor" val="tx"/>
                    </a:ext>
                  </a:extLst>
                </a:hlinkClick>
              </a:rPr>
              <a:t>https://www.mindtools.com/pages/article/listening-quiz.htm</a:t>
            </a:r>
            <a:r>
              <a:rPr lang="en-US" sz="1200" b="0" i="0" u="sng"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rPr>
              <a:t> </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pPr marR="0" lvl="2" algn="l" rtl="0">
              <a:buClr>
                <a:srgbClr val="000000"/>
              </a:buClr>
              <a:buFont typeface="Wingdings" pitchFamily="2" charset="2"/>
              <a:buChar char=""/>
            </a:pPr>
            <a:r>
              <a:rPr lang="en-US" sz="1200" b="0" i="0" u="none" strike="noStrike" baseline="0" dirty="0">
                <a:solidFill>
                  <a:srgbClr val="000000"/>
                </a:solidFill>
                <a:latin typeface="Arial" panose="020B0604020202020204" pitchFamily="34" charset="0"/>
              </a:rPr>
              <a:t>Self-Assessment for Active Listening by Center for Executive Excellence (printable): </a:t>
            </a:r>
            <a:r>
              <a:rPr lang="en-US" sz="1200" b="0" i="0" u="sng" strike="noStrike" baseline="0" dirty="0">
                <a:solidFill>
                  <a:srgbClr val="0000FF"/>
                </a:solidFill>
                <a:latin typeface="Arial" panose="020B0604020202020204" pitchFamily="34" charset="0"/>
                <a:hlinkClick r:id="rId4">
                  <a:extLst>
                    <a:ext uri="{A12FA001-AC4F-418D-AE19-62706E023703}">
                      <ahyp:hlinkClr xmlns:ahyp="http://schemas.microsoft.com/office/drawing/2018/hyperlinkcolor" val="tx"/>
                    </a:ext>
                  </a:extLst>
                </a:hlinkClick>
              </a:rPr>
              <a:t>https://executiveexcellence.com/wp-content/uploads/2019/05/ActiveListening-SelfAssessment_Fillable.pdf</a:t>
            </a:r>
            <a:r>
              <a:rPr lang="en-US" sz="1200" b="0" i="0" u="sng" strike="noStrike" baseline="0" dirty="0">
                <a:solidFill>
                  <a:srgbClr val="000000"/>
                </a:solidFill>
                <a:latin typeface="Arial" panose="020B0604020202020204" pitchFamily="34" charset="0"/>
                <a:hlinkClick r:id="rId4">
                  <a:extLst>
                    <a:ext uri="{A12FA001-AC4F-418D-AE19-62706E023703}">
                      <ahyp:hlinkClr xmlns:ahyp="http://schemas.microsoft.com/office/drawing/2018/hyperlinkcolor" val="tx"/>
                    </a:ext>
                  </a:extLst>
                </a:hlinkClick>
              </a:rPr>
              <a:t> </a:t>
            </a:r>
            <a:endParaRPr lang="en-US" sz="1200" b="0" i="0" u="none" strike="noStrike" baseline="0" dirty="0">
              <a:solidFill>
                <a:srgbClr val="000000"/>
              </a:solidFill>
              <a:latin typeface="Arial" panose="020B0604020202020204" pitchFamily="34" charset="0"/>
              <a:hlinkClick r:id="rId4">
                <a:extLst>
                  <a:ext uri="{A12FA001-AC4F-418D-AE19-62706E023703}">
                    <ahyp:hlinkClr xmlns:ahyp="http://schemas.microsoft.com/office/drawing/2018/hyperlinkcolor" val="tx"/>
                  </a:ext>
                </a:extLst>
              </a:hlinkClick>
            </a:endParaRPr>
          </a:p>
          <a:p>
            <a:pPr marR="0" algn="l" rtl="0">
              <a:buClr>
                <a:srgbClr val="339966"/>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Discuss Results</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What are some things you do that make you an active listener?</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How comfortable are you with your skills as an active listener?</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What might be a potential strategy to be a better listener? </a:t>
            </a: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18</a:t>
            </a:fld>
            <a:endParaRPr lang="en-US"/>
          </a:p>
        </p:txBody>
      </p:sp>
    </p:spTree>
    <p:extLst>
      <p:ext uri="{BB962C8B-B14F-4D97-AF65-F5344CB8AC3E}">
        <p14:creationId xmlns:p14="http://schemas.microsoft.com/office/powerpoint/2010/main" val="284365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err="1">
                <a:solidFill>
                  <a:srgbClr val="339966"/>
                </a:solidFill>
                <a:latin typeface="Arial" panose="020B0604020202020204" pitchFamily="34" charset="0"/>
              </a:rPr>
              <a:t>Shhhh</a:t>
            </a:r>
            <a:r>
              <a:rPr lang="en-US" sz="1200" b="1" i="0" u="none" strike="noStrike" baseline="0" dirty="0">
                <a:solidFill>
                  <a:srgbClr val="339966"/>
                </a:solidFill>
                <a:latin typeface="Arial" panose="020B0604020202020204" pitchFamily="34" charset="0"/>
              </a:rPr>
              <a:t>. Just Listen…</a:t>
            </a:r>
          </a:p>
          <a:p>
            <a:pPr marR="0" algn="l" rtl="0">
              <a:buClr>
                <a:srgbClr val="339966"/>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Work in pairs - Select one person to be the listener and one person to be the speaker. </a:t>
            </a:r>
          </a:p>
          <a:p>
            <a:pPr marR="0" algn="l" rtl="0">
              <a:buClr>
                <a:srgbClr val="339966"/>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Challenge:  The listener has to get the speaker to continue talking for 5 minutes, but can only make three statements during the time period.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The speaker will talk about a situation that was a joyous occasion (ex. might be an award, a special event, a new job, etc.).</a:t>
            </a:r>
          </a:p>
          <a:p>
            <a:pPr marR="0" algn="l" rtl="0">
              <a:buClr>
                <a:srgbClr val="339966"/>
              </a:buClr>
              <a:buFont typeface="Arial" panose="020B0604020202020204" pitchFamily="34" charset="0"/>
              <a:buChar char="3"/>
            </a:pPr>
            <a:r>
              <a:rPr lang="en-US" sz="1200" b="0" i="0" u="none" strike="noStrike" baseline="0" dirty="0">
                <a:solidFill>
                  <a:srgbClr val="000000"/>
                </a:solidFill>
                <a:latin typeface="Arial" panose="020B0604020202020204" pitchFamily="34" charset="0"/>
              </a:rPr>
              <a:t>.) Switch roles after 5 minutes.</a:t>
            </a:r>
          </a:p>
          <a:p>
            <a:pPr marR="0" algn="l" rtl="0">
              <a:buClr>
                <a:srgbClr val="339966"/>
              </a:buClr>
              <a:buFont typeface="Arial" panose="020B0604020202020204" pitchFamily="34" charset="0"/>
              <a:buChar char="4"/>
            </a:pPr>
            <a:r>
              <a:rPr lang="en-US" sz="1200" b="0" i="0" u="none" strike="noStrike" baseline="0" dirty="0">
                <a:solidFill>
                  <a:srgbClr val="000000"/>
                </a:solidFill>
                <a:latin typeface="Arial" panose="020B0604020202020204" pitchFamily="34" charset="0"/>
              </a:rPr>
              <a:t>.) Return to whole group for reflection and discussion. The discussion that follows concentrates on how:</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The speaker felt when the person just listened and did not exchange information</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The nonverbal signals encouraged the speaker</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Uncomfortable the silence was</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It felt to just listen without having the pressure to contribute</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The speaker felt having the freedom to say whatever they felt</a:t>
            </a:r>
          </a:p>
          <a:p>
            <a:pPr marR="0" lvl="0"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a:solidFill>
                  <a:srgbClr val="000000"/>
                </a:solidFill>
                <a:latin typeface="Arial" panose="020B0604020202020204" pitchFamily="34" charset="0"/>
              </a:rPr>
              <a:t>Listening &amp; Communication Exercises by Work Smart Blog, Posted online by Leslie Orr </a:t>
            </a:r>
            <a:r>
              <a:rPr lang="en-US" sz="1200" b="0" i="1" u="sng" strike="noStrike" baseline="0" dirty="0">
                <a:solidFill>
                  <a:srgbClr val="0000FF"/>
                </a:solidFill>
                <a:latin typeface="Arial" panose="020B0604020202020204" pitchFamily="34" charset="0"/>
                <a:hlinkClick r:id="rId3">
                  <a:extLst>
                    <a:ext uri="{A12FA001-AC4F-418D-AE19-62706E023703}">
                      <ahyp:hlinkClr xmlns:ahyp="http://schemas.microsoft.com/office/drawing/2018/hyperlinkcolor" val="tx"/>
                    </a:ext>
                  </a:extLst>
                </a:hlinkClick>
              </a:rPr>
              <a:t>http://blog.trainerswarehouse.com/communication-exercises</a:t>
            </a:r>
            <a:r>
              <a:rPr lang="en-US" sz="1200" b="0" i="1" u="sng"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rPr>
              <a:t> </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19</a:t>
            </a:fld>
            <a:endParaRPr lang="en-US"/>
          </a:p>
        </p:txBody>
      </p:sp>
    </p:spTree>
    <p:extLst>
      <p:ext uri="{BB962C8B-B14F-4D97-AF65-F5344CB8AC3E}">
        <p14:creationId xmlns:p14="http://schemas.microsoft.com/office/powerpoint/2010/main" val="318613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What’s your Problem? </a:t>
            </a:r>
          </a:p>
          <a:p>
            <a:pPr marR="0" algn="l" rtl="0">
              <a:buClr>
                <a:srgbClr val="339966"/>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Work in Pairs - One person is a club leader, one person is an upset parent or volunteer.</a:t>
            </a:r>
          </a:p>
          <a:p>
            <a:pPr marR="0" algn="l" rtl="0">
              <a:buClr>
                <a:srgbClr val="339966"/>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Role play:  The club leader practices active listening and tries to diffuse the tense situation.  The parent/volunteer is upset because of [</a:t>
            </a:r>
            <a:r>
              <a:rPr lang="en-US" sz="1200" b="0" i="1" u="none" strike="noStrike" baseline="0" dirty="0">
                <a:solidFill>
                  <a:srgbClr val="000000"/>
                </a:solidFill>
                <a:latin typeface="Arial" panose="020B0604020202020204" pitchFamily="34" charset="0"/>
              </a:rPr>
              <a:t>fill in any scenario</a:t>
            </a:r>
            <a:r>
              <a:rPr lang="en-US" sz="1200" b="0" i="0" u="none" strike="noStrike" baseline="0" dirty="0">
                <a:solidFill>
                  <a:srgbClr val="000000"/>
                </a:solidFill>
                <a:latin typeface="Arial" panose="020B0604020202020204" pitchFamily="34" charset="0"/>
              </a:rPr>
              <a:t>].</a:t>
            </a:r>
          </a:p>
          <a:p>
            <a:pPr marR="0" algn="l" rtl="0">
              <a:buClr>
                <a:srgbClr val="339966"/>
              </a:buClr>
              <a:buFont typeface="Arial" panose="020B0604020202020204" pitchFamily="34" charset="0"/>
              <a:buChar char="3"/>
            </a:pPr>
            <a:r>
              <a:rPr lang="en-US" sz="1200" b="0" i="0" u="none" strike="noStrike" baseline="0" dirty="0">
                <a:solidFill>
                  <a:srgbClr val="000000"/>
                </a:solidFill>
                <a:latin typeface="Arial" panose="020B0604020202020204" pitchFamily="34" charset="0"/>
              </a:rPr>
              <a:t>.) Discussion:  The best way to diffuse a tense situation is to use active listening – it is important that the person knows you hear what they are saying. It is also important not to make any promises at that stage of the exchange. Acknowledge the person’s frustration and let them vent. Then, move on to problem solving – get the person to help in solving the problem and then work on solving it together. </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a:solidFill>
                  <a:srgbClr val="000000"/>
                </a:solidFill>
                <a:latin typeface="Arial" panose="020B0604020202020204" pitchFamily="34" charset="0"/>
              </a:rPr>
              <a:t>Listening &amp; Communication Exercises by Work Smart Blog, Posted online by Tom Lord</a:t>
            </a:r>
            <a:r>
              <a:rPr lang="en-US" sz="1200" b="0" i="0" u="none" strike="noStrike" baseline="0" dirty="0">
                <a:solidFill>
                  <a:srgbClr val="000000"/>
                </a:solidFill>
                <a:latin typeface="Arial" panose="020B0604020202020204" pitchFamily="34" charset="0"/>
              </a:rPr>
              <a:t>  </a:t>
            </a:r>
            <a:r>
              <a:rPr lang="en-US" sz="1200" b="0" i="0" u="sng" strike="noStrike" baseline="0" dirty="0">
                <a:solidFill>
                  <a:srgbClr val="0000FF"/>
                </a:solidFill>
                <a:latin typeface="Arial" panose="020B0604020202020204" pitchFamily="34" charset="0"/>
                <a:hlinkClick r:id="rId3">
                  <a:extLst>
                    <a:ext uri="{A12FA001-AC4F-418D-AE19-62706E023703}">
                      <ahyp:hlinkClr xmlns:ahyp="http://schemas.microsoft.com/office/drawing/2018/hyperlinkcolor" val="tx"/>
                    </a:ext>
                  </a:extLst>
                </a:hlinkClick>
              </a:rPr>
              <a:t>http://blog.trainerswarehouse.com/communication-exercises</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20</a:t>
            </a:fld>
            <a:endParaRPr lang="en-US"/>
          </a:p>
        </p:txBody>
      </p:sp>
    </p:spTree>
    <p:extLst>
      <p:ext uri="{BB962C8B-B14F-4D97-AF65-F5344CB8AC3E}">
        <p14:creationId xmlns:p14="http://schemas.microsoft.com/office/powerpoint/2010/main" val="166352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Clip in My Pocket</a:t>
            </a:r>
          </a:p>
          <a:p>
            <a:pPr marR="0" algn="l" rtl="0">
              <a:buClr>
                <a:srgbClr val="339966"/>
              </a:buClr>
              <a:buFont typeface="Arial" panose="020B0604020202020204" pitchFamily="34" charset="0"/>
              <a:buChar char="1"/>
            </a:pPr>
            <a:r>
              <a:rPr lang="en-US" sz="1200" b="0" i="0" u="none" strike="noStrike" baseline="0" dirty="0">
                <a:solidFill>
                  <a:srgbClr val="000000"/>
                </a:solidFill>
                <a:latin typeface="Arial" panose="020B0604020202020204" pitchFamily="34" charset="0"/>
              </a:rPr>
              <a:t>.) Distribute something to write on (e.g., scrap of paper or post-it note) and with (e.g., pen or pencil) if needed. </a:t>
            </a:r>
          </a:p>
          <a:p>
            <a:pPr marR="0" algn="l" rtl="0">
              <a:buClr>
                <a:srgbClr val="339966"/>
              </a:buClr>
              <a:buFont typeface="Arial" panose="020B0604020202020204" pitchFamily="34" charset="0"/>
              <a:buChar char="2"/>
            </a:pPr>
            <a:r>
              <a:rPr lang="en-US" sz="1200" b="0" i="0" u="none" strike="noStrike" baseline="0" dirty="0">
                <a:solidFill>
                  <a:srgbClr val="000000"/>
                </a:solidFill>
                <a:latin typeface="Arial" panose="020B0604020202020204" pitchFamily="34" charset="0"/>
              </a:rPr>
              <a:t>.) Tell the group: "I have a clip in my pocket. It opens, closes, and holds things together. Without letting your neighbor see what you write, jot down a description of the type of clip you think it is." </a:t>
            </a:r>
          </a:p>
          <a:p>
            <a:pPr marR="0" algn="l" rtl="0">
              <a:buClr>
                <a:srgbClr val="339966"/>
              </a:buClr>
              <a:buFont typeface="Arial" panose="020B0604020202020204" pitchFamily="34" charset="0"/>
              <a:buChar char="3"/>
            </a:pPr>
            <a:r>
              <a:rPr lang="en-US" sz="1200" b="0" i="0" u="none" strike="noStrike" baseline="0" dirty="0">
                <a:solidFill>
                  <a:srgbClr val="000000"/>
                </a:solidFill>
                <a:latin typeface="Arial" panose="020B0604020202020204" pitchFamily="34" charset="0"/>
              </a:rPr>
              <a:t>.) Go around the room and share what everyone wrote down (list them on the flip chart and note the number of times a similar description is mentioned). </a:t>
            </a:r>
          </a:p>
          <a:p>
            <a:pPr marR="0" algn="l" rtl="0">
              <a:buClr>
                <a:srgbClr val="339966"/>
              </a:buClr>
              <a:buFont typeface="Arial" panose="020B0604020202020204" pitchFamily="34" charset="0"/>
              <a:buChar char="4"/>
            </a:pPr>
            <a:r>
              <a:rPr lang="en-US" sz="1200" b="0" i="0" u="none" strike="noStrike" baseline="0" dirty="0">
                <a:solidFill>
                  <a:srgbClr val="000000"/>
                </a:solidFill>
                <a:latin typeface="Arial" panose="020B0604020202020204" pitchFamily="34" charset="0"/>
              </a:rPr>
              <a:t>.) All of you heard the same thing: "I have a clip in my pocket. It opens, closes and holds things."</a:t>
            </a:r>
          </a:p>
          <a:p>
            <a:pPr marR="0" algn="l" rtl="0">
              <a:buClr>
                <a:srgbClr val="339966"/>
              </a:buClr>
              <a:buFont typeface="Arial" panose="020B0604020202020204" pitchFamily="34" charset="0"/>
              <a:buChar char="5"/>
            </a:pPr>
            <a:r>
              <a:rPr lang="en-US" sz="1200" b="0" i="0" u="none" strike="noStrike" baseline="0" dirty="0">
                <a:solidFill>
                  <a:srgbClr val="000000"/>
                </a:solidFill>
                <a:latin typeface="Arial" panose="020B0604020202020204" pitchFamily="34" charset="0"/>
              </a:rPr>
              <a:t>.) Ask the group these questions: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You received the very same information, so why are there this many different types of clips listed?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Why do you think it is the particular type of clip you wrote down?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How does your personal perspective influence your interpretation of what is said? </a:t>
            </a:r>
          </a:p>
          <a:p>
            <a:pPr marR="0" lvl="1" algn="l" rtl="0">
              <a:buClr>
                <a:srgbClr val="000000"/>
              </a:buClr>
              <a:buFont typeface="Symbol" pitchFamily="2" charset="2"/>
              <a:buChar char="·"/>
            </a:pPr>
            <a:r>
              <a:rPr lang="en-US" sz="1200" b="0" i="0" u="none" strike="noStrike" baseline="0" dirty="0">
                <a:solidFill>
                  <a:srgbClr val="000000"/>
                </a:solidFill>
                <a:latin typeface="Arial" panose="020B0604020202020204" pitchFamily="34" charset="0"/>
              </a:rPr>
              <a:t>What questions could you ask to figure out what type of clip it is other than "What kind of clip is it?"?</a:t>
            </a:r>
          </a:p>
          <a:p>
            <a:pPr marR="0" algn="l" rtl="0">
              <a:buClr>
                <a:srgbClr val="339966"/>
              </a:buClr>
              <a:buFont typeface="Arial" panose="020B0604020202020204" pitchFamily="34" charset="0"/>
              <a:buChar char="6"/>
            </a:pPr>
            <a:r>
              <a:rPr lang="en-US" sz="1200" b="0" i="0" u="none" strike="noStrike" baseline="0" dirty="0">
                <a:solidFill>
                  <a:srgbClr val="000000"/>
                </a:solidFill>
                <a:latin typeface="Arial" panose="020B0604020202020204" pitchFamily="34" charset="0"/>
              </a:rPr>
              <a:t>.) By asking questions, you are developing a pool of shared meaning. Show the group the clip. </a:t>
            </a:r>
          </a:p>
          <a:p>
            <a:pPr marR="0" lvl="1"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err="1">
                <a:solidFill>
                  <a:srgbClr val="000000"/>
                </a:solidFill>
                <a:latin typeface="Arial" panose="020B0604020202020204" pitchFamily="34" charset="0"/>
              </a:rPr>
              <a:t>Reaman</a:t>
            </a:r>
            <a:r>
              <a:rPr lang="en-US" sz="1200" b="0" i="1" u="none" strike="noStrike" baseline="0" dirty="0">
                <a:solidFill>
                  <a:srgbClr val="000000"/>
                </a:solidFill>
                <a:latin typeface="Arial" panose="020B0604020202020204" pitchFamily="34" charset="0"/>
              </a:rPr>
              <a:t>, K. (2008). Communications: Overview of Communications. Lesson Plan. VRKC: Volunteer Research Knowledge Competency. 4-H.org </a:t>
            </a:r>
          </a:p>
        </p:txBody>
      </p:sp>
      <p:sp>
        <p:nvSpPr>
          <p:cNvPr id="4" name="Slide Number Placeholder 3"/>
          <p:cNvSpPr>
            <a:spLocks noGrp="1"/>
          </p:cNvSpPr>
          <p:nvPr>
            <p:ph type="sldNum" sz="quarter" idx="5"/>
          </p:nvPr>
        </p:nvSpPr>
        <p:spPr/>
        <p:txBody>
          <a:bodyPr/>
          <a:lstStyle/>
          <a:p>
            <a:fld id="{5E1B7EF0-148D-B042-AF3A-A0484078F544}" type="slidenum">
              <a:rPr lang="en-US" smtClean="0"/>
              <a:t>21</a:t>
            </a:fld>
            <a:endParaRPr lang="en-US"/>
          </a:p>
        </p:txBody>
      </p:sp>
    </p:spTree>
    <p:extLst>
      <p:ext uri="{BB962C8B-B14F-4D97-AF65-F5344CB8AC3E}">
        <p14:creationId xmlns:p14="http://schemas.microsoft.com/office/powerpoint/2010/main" val="1332568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1" i="0" u="none" strike="noStrike" baseline="0" dirty="0">
                <a:solidFill>
                  <a:srgbClr val="339966"/>
                </a:solidFill>
                <a:latin typeface="Arial" panose="020B0604020202020204" pitchFamily="34" charset="0"/>
              </a:rPr>
              <a:t>Activity Instructions</a:t>
            </a:r>
            <a:br>
              <a:rPr lang="en-US" sz="1050" b="1" i="0" u="none" strike="noStrike" baseline="0" dirty="0">
                <a:solidFill>
                  <a:srgbClr val="000000"/>
                </a:solidFill>
                <a:latin typeface="Arial" panose="020B0604020202020204" pitchFamily="34" charset="0"/>
              </a:rPr>
            </a:br>
            <a:endParaRPr lang="en-US" sz="1200" b="1" i="0" u="none" strike="noStrike" baseline="0" dirty="0">
              <a:solidFill>
                <a:srgbClr val="339966"/>
              </a:solidFill>
              <a:latin typeface="Arial" panose="020B0604020202020204" pitchFamily="34" charset="0"/>
            </a:endParaRPr>
          </a:p>
          <a:p>
            <a:pPr marR="0" algn="l" rtl="0"/>
            <a:endParaRPr lang="en-US" sz="1200" b="1" i="0" u="none" strike="noStrike" baseline="0" dirty="0">
              <a:solidFill>
                <a:srgbClr val="339966"/>
              </a:solidFill>
              <a:latin typeface="Arial" panose="020B0604020202020204" pitchFamily="34" charset="0"/>
            </a:endParaRPr>
          </a:p>
          <a:p>
            <a:pPr marR="0" algn="l" rtl="0"/>
            <a:r>
              <a:rPr lang="en-US" sz="1200" b="1" i="0" u="none" strike="noStrike" baseline="0" dirty="0">
                <a:solidFill>
                  <a:srgbClr val="339966"/>
                </a:solidFill>
                <a:latin typeface="Arial" panose="020B0604020202020204" pitchFamily="34" charset="0"/>
              </a:rPr>
              <a:t>What’s Wrong with this Message?</a:t>
            </a:r>
          </a:p>
          <a:p>
            <a:pPr marR="0" algn="l" rtl="0">
              <a:buClr>
                <a:srgbClr val="339966"/>
              </a:buClr>
              <a:buFont typeface="Arial" panose="020B0604020202020204" pitchFamily="34" charset="0"/>
              <a:buChar char="1"/>
            </a:pPr>
            <a:r>
              <a:rPr lang="en-US" sz="1200" b="0" i="0" u="none" strike="noStrike" baseline="0" dirty="0">
                <a:latin typeface="Arial" panose="020B0604020202020204" pitchFamily="34" charset="0"/>
              </a:rPr>
              <a:t>.) Provide a few different email/text messages samples. </a:t>
            </a:r>
          </a:p>
          <a:p>
            <a:pPr marR="0" algn="l" rtl="0">
              <a:buClr>
                <a:srgbClr val="339966"/>
              </a:buClr>
              <a:buFont typeface="Arial" panose="020B0604020202020204" pitchFamily="34" charset="0"/>
              <a:buChar char="2"/>
            </a:pPr>
            <a:r>
              <a:rPr lang="en-US" sz="1200" b="0" i="0" u="none" strike="noStrike" baseline="0" dirty="0">
                <a:latin typeface="Arial" panose="020B0604020202020204" pitchFamily="34" charset="0"/>
              </a:rPr>
              <a:t>.) Ask participants to identify what type of communication each represents.</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Text message to 4-H Club members:  Hey everyone! Looking forward to seeing you at our club meeting later this week! Don’t forget your stuff and be sure to bring the form.</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Email message re: preparation for the Fair Exhibit Hall:  Don’t forget to bring you’re projects too the exhibit Hall next week on </a:t>
            </a:r>
            <a:r>
              <a:rPr lang="en-US" sz="1200" b="0" i="0" u="none" strike="noStrike" baseline="0" dirty="0" err="1">
                <a:latin typeface="Arial" panose="020B0604020202020204" pitchFamily="34" charset="0"/>
              </a:rPr>
              <a:t>tuesday</a:t>
            </a:r>
            <a:r>
              <a:rPr lang="en-US" sz="1200" b="0" i="0" u="none" strike="noStrike" baseline="0" dirty="0">
                <a:latin typeface="Arial" panose="020B0604020202020204" pitchFamily="34" charset="0"/>
              </a:rPr>
              <a:t>. We talked about the steps you need to follow at are last meeting. remember there is a limit on how many things you can enter. Call me if you have questions.</a:t>
            </a:r>
          </a:p>
          <a:p>
            <a:pPr marR="0" lvl="1" algn="l" rtl="0">
              <a:buClr>
                <a:srgbClr val="339966"/>
              </a:buClr>
              <a:buFont typeface="Symbol" pitchFamily="2" charset="2"/>
              <a:buChar char="·"/>
            </a:pPr>
            <a:r>
              <a:rPr lang="en-US" sz="1200" b="0" i="0" u="none" strike="noStrike" baseline="0" dirty="0">
                <a:latin typeface="Arial" panose="020B0604020202020204" pitchFamily="34" charset="0"/>
              </a:rPr>
              <a:t>Letter to 4-H Leaders’ Association:  Dear leaders - I think you made a bad decision when you took away some of the camp scholarships. Our 4-H members really enjoy going to the state 4-H camp but now they can’t go because of the decision you made about reducing the number of scholarships. You should really offer more scholarships. </a:t>
            </a:r>
          </a:p>
          <a:p>
            <a:pPr marR="0" algn="l" rtl="0">
              <a:buClr>
                <a:srgbClr val="339966"/>
              </a:buClr>
              <a:buFont typeface="Arial" panose="020B0604020202020204" pitchFamily="34" charset="0"/>
              <a:buChar char="3"/>
            </a:pPr>
            <a:r>
              <a:rPr lang="en-US" sz="1200" b="0" i="0" u="none" strike="noStrike" baseline="0" dirty="0">
                <a:latin typeface="Arial" panose="020B0604020202020204" pitchFamily="34" charset="0"/>
              </a:rPr>
              <a:t>.) Review (transactional, persuasive, instructional, informational) and point out what could be improved based on writing tips provided in the Writing Skills Fact Sheet. </a:t>
            </a:r>
          </a:p>
          <a:p>
            <a:pPr marR="0" algn="l" rtl="0">
              <a:buClr>
                <a:srgbClr val="339966"/>
              </a:buClr>
              <a:buFont typeface="Arial" panose="020B0604020202020204" pitchFamily="34" charset="0"/>
              <a:buChar char="4"/>
            </a:pPr>
            <a:r>
              <a:rPr lang="en-US" sz="1200" b="0" i="0" u="none" strike="noStrike" baseline="0" dirty="0">
                <a:latin typeface="Arial" panose="020B0604020202020204" pitchFamily="34" charset="0"/>
              </a:rPr>
              <a:t>.) As an alternate activity, ask participants to choose one type of communication related to their 4-H experience and draft a message for a partner to review and critique.</a:t>
            </a:r>
          </a:p>
          <a:p>
            <a:pPr marR="0" lvl="0" algn="l" rtl="0"/>
            <a:endParaRPr lang="en-US" sz="1200" b="0" i="1" u="none" strike="noStrike" baseline="0" dirty="0">
              <a:solidFill>
                <a:srgbClr val="339966"/>
              </a:solidFill>
              <a:latin typeface="Arial" panose="020B0604020202020204" pitchFamily="34" charset="0"/>
            </a:endParaRPr>
          </a:p>
          <a:p>
            <a:pPr marR="0" lvl="0" algn="l" rtl="0"/>
            <a:r>
              <a:rPr lang="en-US" sz="1200" b="0" i="1" u="none" strike="noStrike" baseline="0" dirty="0">
                <a:solidFill>
                  <a:srgbClr val="339966"/>
                </a:solidFill>
                <a:latin typeface="Arial" panose="020B0604020202020204" pitchFamily="34" charset="0"/>
              </a:rPr>
              <a:t>Source: </a:t>
            </a:r>
            <a:r>
              <a:rPr lang="en-US" sz="1200" b="0" i="1" u="none" strike="noStrike" baseline="0" dirty="0">
                <a:solidFill>
                  <a:srgbClr val="000000"/>
                </a:solidFill>
                <a:latin typeface="Arial" panose="020B0604020202020204" pitchFamily="34" charset="0"/>
              </a:rPr>
              <a:t>Written by Jen </a:t>
            </a:r>
            <a:r>
              <a:rPr lang="en-US" sz="1200" b="0" i="1" u="none" strike="noStrike" baseline="0" dirty="0" err="1">
                <a:solidFill>
                  <a:srgbClr val="000000"/>
                </a:solidFill>
                <a:latin typeface="Arial" panose="020B0604020202020204" pitchFamily="34" charset="0"/>
              </a:rPr>
              <a:t>Lobley</a:t>
            </a:r>
            <a:r>
              <a:rPr lang="en-US" sz="1200" b="0" i="1" u="none" strike="noStrike" baseline="0" dirty="0">
                <a:solidFill>
                  <a:srgbClr val="000000"/>
                </a:solidFill>
                <a:latin typeface="Arial" panose="020B0604020202020204" pitchFamily="34" charset="0"/>
              </a:rPr>
              <a:t>, University of Maine</a:t>
            </a:r>
            <a:endParaRPr lang="en-US" sz="1200" b="0" i="0" u="none" strike="noStrike" baseline="0" dirty="0">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5E1B7EF0-148D-B042-AF3A-A0484078F544}" type="slidenum">
              <a:rPr lang="en-US" smtClean="0"/>
              <a:t>29</a:t>
            </a:fld>
            <a:endParaRPr lang="en-US"/>
          </a:p>
        </p:txBody>
      </p:sp>
    </p:spTree>
    <p:extLst>
      <p:ext uri="{BB962C8B-B14F-4D97-AF65-F5344CB8AC3E}">
        <p14:creationId xmlns:p14="http://schemas.microsoft.com/office/powerpoint/2010/main" val="2284946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Vertical Photo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C187C7-4E78-9748-87B5-EB78CFC77DD5}"/>
              </a:ext>
            </a:extLst>
          </p:cNvPr>
          <p:cNvSpPr txBox="1"/>
          <p:nvPr userDrawn="1"/>
        </p:nvSpPr>
        <p:spPr>
          <a:xfrm>
            <a:off x="0" y="0"/>
            <a:ext cx="12192001" cy="6858000"/>
          </a:xfrm>
          <a:prstGeom prst="rect">
            <a:avLst/>
          </a:prstGeom>
          <a:solidFill>
            <a:schemeClr val="accent1"/>
          </a:solidFill>
        </p:spPr>
        <p:txBody>
          <a:bodyPr wrap="square" rtlCol="0">
            <a:noAutofit/>
          </a:bodyPr>
          <a:lstStyle/>
          <a:p>
            <a:r>
              <a:rPr lang="en-US" dirty="0"/>
              <a:t> </a:t>
            </a:r>
          </a:p>
        </p:txBody>
      </p:sp>
      <p:pic>
        <p:nvPicPr>
          <p:cNvPr id="5" name="Picture 4" descr="A picture containing drawing&#10;&#10;Description automatically generated">
            <a:extLst>
              <a:ext uri="{FF2B5EF4-FFF2-40B4-BE49-F238E27FC236}">
                <a16:creationId xmlns:a16="http://schemas.microsoft.com/office/drawing/2014/main" id="{F9EB6A9C-9697-604D-BD00-CD4616432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6408" y="2057400"/>
            <a:ext cx="2743200" cy="2743200"/>
          </a:xfrm>
          <a:prstGeom prst="rect">
            <a:avLst/>
          </a:prstGeom>
        </p:spPr>
      </p:pic>
    </p:spTree>
    <p:extLst>
      <p:ext uri="{BB962C8B-B14F-4D97-AF65-F5344CB8AC3E}">
        <p14:creationId xmlns:p14="http://schemas.microsoft.com/office/powerpoint/2010/main" val="108988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Picture Placeholder 2"/>
          <p:cNvSpPr>
            <a:spLocks noGrp="1"/>
          </p:cNvSpPr>
          <p:nvPr>
            <p:ph type="pic" idx="11"/>
          </p:nvPr>
        </p:nvSpPr>
        <p:spPr>
          <a:xfrm>
            <a:off x="838201"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Picture Placeholder 2"/>
          <p:cNvSpPr>
            <a:spLocks noGrp="1"/>
          </p:cNvSpPr>
          <p:nvPr>
            <p:ph type="pic" idx="12"/>
          </p:nvPr>
        </p:nvSpPr>
        <p:spPr>
          <a:xfrm>
            <a:off x="2868479" y="3810151"/>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pic>
        <p:nvPicPr>
          <p:cNvPr id="17" name="Picture 16" descr="A picture containing sitting, food, drawing&#10;&#10;Description automatically generated">
            <a:extLst>
              <a:ext uri="{FF2B5EF4-FFF2-40B4-BE49-F238E27FC236}">
                <a16:creationId xmlns:a16="http://schemas.microsoft.com/office/drawing/2014/main" id="{48F6739F-B114-5442-A1DC-C7D6AE43BC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693499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pic>
        <p:nvPicPr>
          <p:cNvPr id="6" name="Picture 5" descr="A picture containing sitting, food, drawing&#10;&#10;Description automatically generated">
            <a:extLst>
              <a:ext uri="{FF2B5EF4-FFF2-40B4-BE49-F238E27FC236}">
                <a16:creationId xmlns:a16="http://schemas.microsoft.com/office/drawing/2014/main" id="{09882767-8624-6647-B8D7-39DD5F34C8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876803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648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00775"/>
            <a:ext cx="5181600" cy="407300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 name="Picture 9" descr="A picture containing sitting, food, drawing&#10;&#10;Description automatically generated">
            <a:extLst>
              <a:ext uri="{FF2B5EF4-FFF2-40B4-BE49-F238E27FC236}">
                <a16:creationId xmlns:a16="http://schemas.microsoft.com/office/drawing/2014/main" id="{825A5DD8-B143-204B-9EF4-09E236C796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3553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0"/>
          </a:xfrm>
        </p:spPr>
        <p:txBody>
          <a:bodyPr anchor="ctr">
            <a:normAutofit/>
          </a:bodyPr>
          <a:lstStyle>
            <a:lvl1pPr marL="0" indent="0">
              <a:buNone/>
              <a:defRPr sz="2400" cap="all" baseline="0">
                <a:solidFill>
                  <a:schemeClr val="accent1">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E5F8C4-81A9-104D-9E2D-C271BA5330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398625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2">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2"/>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A80EA75F-C71E-F04B-8A30-1F1FD1D8BD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937438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3">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4"/>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4">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72A0FE85-AF9E-F141-B91F-0CDC713B50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07464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4">
    <p:spTree>
      <p:nvGrpSpPr>
        <p:cNvPr id="1" name=""/>
        <p:cNvGrpSpPr/>
        <p:nvPr/>
      </p:nvGrpSpPr>
      <p:grpSpPr>
        <a:xfrm>
          <a:off x="0" y="0"/>
          <a:ext cx="0" cy="0"/>
          <a:chOff x="0" y="0"/>
          <a:chExt cx="0" cy="0"/>
        </a:xfrm>
      </p:grpSpPr>
      <p:sp>
        <p:nvSpPr>
          <p:cNvPr id="13" name="TextBox 12"/>
          <p:cNvSpPr txBox="1"/>
          <p:nvPr userDrawn="1"/>
        </p:nvSpPr>
        <p:spPr>
          <a:xfrm>
            <a:off x="0" y="0"/>
            <a:ext cx="12192000" cy="5718748"/>
          </a:xfrm>
          <a:prstGeom prst="rect">
            <a:avLst/>
          </a:prstGeom>
          <a:solidFill>
            <a:schemeClr val="accent5">
              <a:lumMod val="90000"/>
            </a:schemeClr>
          </a:solidFill>
        </p:spPr>
        <p:txBody>
          <a:bodyPr wrap="square" rtlCol="0">
            <a:noAutofit/>
          </a:bodyPr>
          <a:lstStyle/>
          <a:p>
            <a:endParaRPr lang="en-US"/>
          </a:p>
        </p:txBody>
      </p:sp>
      <p:sp>
        <p:nvSpPr>
          <p:cNvPr id="2" name="Title 1"/>
          <p:cNvSpPr>
            <a:spLocks noGrp="1"/>
          </p:cNvSpPr>
          <p:nvPr>
            <p:ph type="title" hasCustomPrompt="1"/>
          </p:nvPr>
        </p:nvSpPr>
        <p:spPr>
          <a:xfrm>
            <a:off x="831850" y="15598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p:cNvSpPr>
            <a:spLocks noGrp="1"/>
          </p:cNvSpPr>
          <p:nvPr>
            <p:ph type="body" idx="1" hasCustomPrompt="1"/>
          </p:nvPr>
        </p:nvSpPr>
        <p:spPr>
          <a:xfrm>
            <a:off x="831850" y="4439564"/>
            <a:ext cx="10515600" cy="548352"/>
          </a:xfrm>
        </p:spPr>
        <p:txBody>
          <a:bodyPr anchor="ctr">
            <a:normAutofit/>
          </a:bodyPr>
          <a:lstStyle>
            <a:lvl1pPr marL="0" indent="0">
              <a:buNone/>
              <a:defRPr sz="2400" cap="all" baseline="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71DE49A-1CDB-7948-9895-0FBC27C41B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2091863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561243"/>
            <a:ext cx="5157787"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385155"/>
            <a:ext cx="5157787"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172200" y="1561243"/>
            <a:ext cx="5183188" cy="823912"/>
          </a:xfrm>
        </p:spPr>
        <p:txBody>
          <a:bodyPr anchor="ctr">
            <a:normAutofit/>
          </a:bodyPr>
          <a:lstStyle>
            <a:lvl1pPr marL="0" indent="0">
              <a:buNone/>
              <a:defRPr sz="2000" b="1" cap="all" baseline="0">
                <a:solidFill>
                  <a:schemeClr val="tx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385155"/>
            <a:ext cx="5183188" cy="3371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hasCustomPrompt="1"/>
          </p:nvPr>
        </p:nvSpPr>
        <p:spPr>
          <a:xfrm>
            <a:off x="838200" y="444638"/>
            <a:ext cx="10515600" cy="972213"/>
          </a:xfrm>
        </p:spPr>
        <p:txBody>
          <a:bodyPr/>
          <a:lstStyle/>
          <a:p>
            <a:r>
              <a:rPr lang="en-US" dirty="0"/>
              <a:t>Click To Edit Master Title Style</a:t>
            </a:r>
          </a:p>
        </p:txBody>
      </p:sp>
      <p:pic>
        <p:nvPicPr>
          <p:cNvPr id="12" name="Picture 11" descr="A picture containing sitting, food, drawing&#10;&#10;Description automatically generated">
            <a:extLst>
              <a:ext uri="{FF2B5EF4-FFF2-40B4-BE49-F238E27FC236}">
                <a16:creationId xmlns:a16="http://schemas.microsoft.com/office/drawing/2014/main" id="{44BCA45B-74E5-484D-8241-B844C5FFC0A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38318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07FF919B-5D96-8846-B1FD-B0576A5825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400579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Vertical Photos with 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3" y="0"/>
            <a:ext cx="6870192" cy="6858000"/>
          </a:xfrm>
          <a:prstGeom prst="rect">
            <a:avLst/>
          </a:prstGeom>
        </p:spPr>
      </p:pic>
      <p:sp>
        <p:nvSpPr>
          <p:cNvPr id="14" name="Title 1"/>
          <p:cNvSpPr>
            <a:spLocks noGrp="1"/>
          </p:cNvSpPr>
          <p:nvPr>
            <p:ph type="ctrTitle" hasCustomPrompt="1"/>
          </p:nvPr>
        </p:nvSpPr>
        <p:spPr>
          <a:xfrm>
            <a:off x="7336243" y="2481601"/>
            <a:ext cx="4393008" cy="659782"/>
          </a:xfrm>
          <a:noFill/>
          <a:ln>
            <a:noFill/>
          </a:ln>
        </p:spPr>
        <p:txBody>
          <a:bodyPr anchor="b">
            <a:normAutofit/>
          </a:bodyPr>
          <a:lstStyle>
            <a:lvl1pPr algn="ctr">
              <a:defRPr sz="1800" baseline="0">
                <a:ln>
                  <a:noFill/>
                </a:ln>
                <a:solidFill>
                  <a:schemeClr val="tx1"/>
                </a:solidFill>
              </a:defRPr>
            </a:lvl1pPr>
          </a:lstStyle>
          <a:p>
            <a:r>
              <a:rPr lang="en-US" dirty="0"/>
              <a:t>Presentation Title Goes Here</a:t>
            </a:r>
          </a:p>
        </p:txBody>
      </p:sp>
      <p:sp>
        <p:nvSpPr>
          <p:cNvPr id="15" name="Subtitle 2"/>
          <p:cNvSpPr>
            <a:spLocks noGrp="1"/>
          </p:cNvSpPr>
          <p:nvPr>
            <p:ph type="subTitle" idx="1" hasCustomPrompt="1"/>
          </p:nvPr>
        </p:nvSpPr>
        <p:spPr>
          <a:xfrm>
            <a:off x="7336242" y="3194329"/>
            <a:ext cx="4393009" cy="278155"/>
          </a:xfrm>
        </p:spPr>
        <p:txBody>
          <a:bodyPr/>
          <a:lstStyle>
            <a:lvl1pPr marL="0" indent="0" algn="ctr">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dirty="0"/>
          </a:p>
        </p:txBody>
      </p:sp>
      <p:cxnSp>
        <p:nvCxnSpPr>
          <p:cNvPr id="16" name="Straight Connector 15"/>
          <p:cNvCxnSpPr/>
          <p:nvPr userDrawn="1"/>
        </p:nvCxnSpPr>
        <p:spPr>
          <a:xfrm>
            <a:off x="7336242" y="3652147"/>
            <a:ext cx="4393009" cy="0"/>
          </a:xfrm>
          <a:prstGeom prst="line">
            <a:avLst/>
          </a:prstGeom>
          <a:ln w="12700">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EFBFBBE-1892-E449-8752-807AA4C6F9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641" y="4207896"/>
            <a:ext cx="3040209" cy="992721"/>
          </a:xfrm>
          <a:prstGeom prst="rect">
            <a:avLst/>
          </a:prstGeom>
        </p:spPr>
      </p:pic>
    </p:spTree>
    <p:extLst>
      <p:ext uri="{BB962C8B-B14F-4D97-AF65-F5344CB8AC3E}">
        <p14:creationId xmlns:p14="http://schemas.microsoft.com/office/powerpoint/2010/main" val="20685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sitting, food, drawing&#10;&#10;Description automatically generated">
            <a:extLst>
              <a:ext uri="{FF2B5EF4-FFF2-40B4-BE49-F238E27FC236}">
                <a16:creationId xmlns:a16="http://schemas.microsoft.com/office/drawing/2014/main" id="{B6EF9345-1510-FA40-BAC7-5EDE099232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534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3" name="TextBox 12"/>
          <p:cNvSpPr txBox="1"/>
          <p:nvPr userDrawn="1"/>
        </p:nvSpPr>
        <p:spPr>
          <a:xfrm>
            <a:off x="0" y="1"/>
            <a:ext cx="12192000" cy="5718748"/>
          </a:xfrm>
          <a:prstGeom prst="rect">
            <a:avLst/>
          </a:prstGeom>
          <a:solidFill>
            <a:schemeClr val="accent1"/>
          </a:solidFill>
        </p:spPr>
        <p:txBody>
          <a:bodyPr wrap="square" rtlCol="0">
            <a:noAutofit/>
          </a:bodyPr>
          <a:lstStyle/>
          <a:p>
            <a:endParaRPr lang="en-US"/>
          </a:p>
        </p:txBody>
      </p:sp>
      <p:sp>
        <p:nvSpPr>
          <p:cNvPr id="18" name="Title 1"/>
          <p:cNvSpPr txBox="1">
            <a:spLocks/>
          </p:cNvSpPr>
          <p:nvPr userDrawn="1"/>
        </p:nvSpPr>
        <p:spPr>
          <a:xfrm>
            <a:off x="891914" y="2633897"/>
            <a:ext cx="6399555" cy="2387600"/>
          </a:xfrm>
          <a:prstGeom prst="rect">
            <a:avLst/>
          </a:prstGeom>
        </p:spPr>
        <p:txBody>
          <a:bodyPr vert="horz" lIns="0" tIns="45720" rIns="0" bIns="45720" rtlCol="0" anchor="b">
            <a:normAutofit/>
          </a:bodyPr>
          <a:lstStyle>
            <a:lvl1pPr algn="r" defTabSz="914400" rtl="0" eaLnBrk="1" latinLnBrk="0" hangingPunct="1">
              <a:lnSpc>
                <a:spcPct val="90000"/>
              </a:lnSpc>
              <a:spcBef>
                <a:spcPct val="0"/>
              </a:spcBef>
              <a:buNone/>
              <a:defRPr sz="5400" b="1" kern="1200">
                <a:solidFill>
                  <a:schemeClr val="bg1"/>
                </a:solidFill>
                <a:latin typeface="+mj-lt"/>
                <a:ea typeface="+mj-ea"/>
                <a:cs typeface="+mj-cs"/>
              </a:defRPr>
            </a:lvl1pPr>
          </a:lstStyle>
          <a:p>
            <a:pPr algn="l"/>
            <a:r>
              <a:rPr lang="en-US" sz="8800" dirty="0"/>
              <a:t>Thank You.</a:t>
            </a:r>
          </a:p>
        </p:txBody>
      </p:sp>
      <p:cxnSp>
        <p:nvCxnSpPr>
          <p:cNvPr id="20" name="Straight Connector 19"/>
          <p:cNvCxnSpPr/>
          <p:nvPr userDrawn="1"/>
        </p:nvCxnSpPr>
        <p:spPr>
          <a:xfrm>
            <a:off x="7448864" y="3514959"/>
            <a:ext cx="0" cy="1259408"/>
          </a:xfrm>
          <a:prstGeom prst="line">
            <a:avLst/>
          </a:prstGeom>
          <a:ln w="12700">
            <a:solidFill>
              <a:schemeClr val="accent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9" name="Picture 8" descr="A picture containing sitting, food, drawing&#10;&#10;Description automatically generated">
            <a:extLst>
              <a:ext uri="{FF2B5EF4-FFF2-40B4-BE49-F238E27FC236}">
                <a16:creationId xmlns:a16="http://schemas.microsoft.com/office/drawing/2014/main" id="{BA62D191-7E04-7445-89CB-A269B6830B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71514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Vertical with Title">
    <p:spTree>
      <p:nvGrpSpPr>
        <p:cNvPr id="1" name=""/>
        <p:cNvGrpSpPr/>
        <p:nvPr/>
      </p:nvGrpSpPr>
      <p:grpSpPr>
        <a:xfrm>
          <a:off x="0" y="0"/>
          <a:ext cx="0" cy="0"/>
          <a:chOff x="0" y="0"/>
          <a:chExt cx="0" cy="0"/>
        </a:xfrm>
      </p:grpSpPr>
      <p:sp>
        <p:nvSpPr>
          <p:cNvPr id="4" name="TextBox 3"/>
          <p:cNvSpPr txBox="1"/>
          <p:nvPr userDrawn="1"/>
        </p:nvSpPr>
        <p:spPr>
          <a:xfrm>
            <a:off x="0" y="0"/>
            <a:ext cx="6873498" cy="6857999"/>
          </a:xfrm>
          <a:prstGeom prst="rect">
            <a:avLst/>
          </a:prstGeom>
          <a:solidFill>
            <a:schemeClr val="accent1"/>
          </a:solidFill>
        </p:spPr>
        <p:txBody>
          <a:bodyPr wrap="square" rtlCol="0">
            <a:noAutofit/>
          </a:bodyPr>
          <a:lstStyle/>
          <a:p>
            <a:r>
              <a:rPr lang="en-US" dirty="0"/>
              <a:t> </a:t>
            </a:r>
          </a:p>
        </p:txBody>
      </p:sp>
      <p:sp>
        <p:nvSpPr>
          <p:cNvPr id="5" name="Title 1"/>
          <p:cNvSpPr>
            <a:spLocks noGrp="1"/>
          </p:cNvSpPr>
          <p:nvPr>
            <p:ph type="ctrTitle" hasCustomPrompt="1"/>
          </p:nvPr>
        </p:nvSpPr>
        <p:spPr>
          <a:xfrm>
            <a:off x="817069" y="2088759"/>
            <a:ext cx="5212552" cy="1861449"/>
          </a:xfrm>
        </p:spPr>
        <p:txBody>
          <a:bodyPr anchor="b">
            <a:normAutofit/>
          </a:bodyPr>
          <a:lstStyle>
            <a:lvl1pPr algn="l">
              <a:defRPr sz="4800">
                <a:solidFill>
                  <a:schemeClr val="bg1"/>
                </a:solidFill>
              </a:defRPr>
            </a:lvl1pPr>
          </a:lstStyle>
          <a:p>
            <a:r>
              <a:rPr lang="en-US" dirty="0"/>
              <a:t>Title Slide</a:t>
            </a:r>
          </a:p>
        </p:txBody>
      </p:sp>
      <p:sp>
        <p:nvSpPr>
          <p:cNvPr id="7" name="Subtitle 2"/>
          <p:cNvSpPr>
            <a:spLocks noGrp="1"/>
          </p:cNvSpPr>
          <p:nvPr>
            <p:ph type="subTitle" idx="1" hasCustomPrompt="1"/>
          </p:nvPr>
        </p:nvSpPr>
        <p:spPr>
          <a:xfrm>
            <a:off x="817068" y="3950208"/>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dirty="0"/>
          </a:p>
        </p:txBody>
      </p:sp>
      <p:pic>
        <p:nvPicPr>
          <p:cNvPr id="3" name="Picture 2" descr="A picture containing sitting, food, drawing&#10;&#10;Description automatically generated">
            <a:extLst>
              <a:ext uri="{FF2B5EF4-FFF2-40B4-BE49-F238E27FC236}">
                <a16:creationId xmlns:a16="http://schemas.microsoft.com/office/drawing/2014/main" id="{0269C905-29E9-3243-9CEA-D838A9A0CF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40033" y="2533104"/>
            <a:ext cx="4339881" cy="1417104"/>
          </a:xfrm>
          <a:prstGeom prst="rect">
            <a:avLst/>
          </a:prstGeom>
        </p:spPr>
      </p:pic>
    </p:spTree>
    <p:extLst>
      <p:ext uri="{BB962C8B-B14F-4D97-AF65-F5344CB8AC3E}">
        <p14:creationId xmlns:p14="http://schemas.microsoft.com/office/powerpoint/2010/main" val="200184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Horizontal Photo">
    <p:spTree>
      <p:nvGrpSpPr>
        <p:cNvPr id="1" name=""/>
        <p:cNvGrpSpPr/>
        <p:nvPr/>
      </p:nvGrpSpPr>
      <p:grpSpPr>
        <a:xfrm>
          <a:off x="0" y="0"/>
          <a:ext cx="0" cy="0"/>
          <a:chOff x="0" y="0"/>
          <a:chExt cx="0" cy="0"/>
        </a:xfrm>
      </p:grpSpPr>
      <p:sp>
        <p:nvSpPr>
          <p:cNvPr id="4" name="TextBox 3"/>
          <p:cNvSpPr txBox="1"/>
          <p:nvPr userDrawn="1"/>
        </p:nvSpPr>
        <p:spPr>
          <a:xfrm>
            <a:off x="0" y="0"/>
            <a:ext cx="12192001" cy="4821395"/>
          </a:xfrm>
          <a:prstGeom prst="rect">
            <a:avLst/>
          </a:prstGeom>
          <a:solidFill>
            <a:schemeClr val="accent1"/>
          </a:solidFill>
        </p:spPr>
        <p:txBody>
          <a:bodyPr wrap="square" rtlCol="0">
            <a:no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4888992"/>
          </a:xfrm>
          <a:prstGeom prst="rect">
            <a:avLst/>
          </a:prstGeom>
        </p:spPr>
      </p:pic>
      <p:sp>
        <p:nvSpPr>
          <p:cNvPr id="9" name="Title 1"/>
          <p:cNvSpPr>
            <a:spLocks noGrp="1"/>
          </p:cNvSpPr>
          <p:nvPr>
            <p:ph type="ctrTitle" hasCustomPrompt="1"/>
          </p:nvPr>
        </p:nvSpPr>
        <p:spPr>
          <a:xfrm>
            <a:off x="874484" y="5368658"/>
            <a:ext cx="6053090" cy="659782"/>
          </a:xfrm>
        </p:spPr>
        <p:txBody>
          <a:bodyPr anchor="b">
            <a:normAutofit/>
          </a:bodyPr>
          <a:lstStyle>
            <a:lvl1pPr algn="l">
              <a:defRPr sz="3200" baseline="0">
                <a:solidFill>
                  <a:schemeClr val="tx1"/>
                </a:solidFill>
              </a:defRPr>
            </a:lvl1pPr>
          </a:lstStyle>
          <a:p>
            <a:r>
              <a:rPr lang="en-US" dirty="0"/>
              <a:t>Presentation Title Goes Here</a:t>
            </a:r>
          </a:p>
        </p:txBody>
      </p:sp>
      <p:sp>
        <p:nvSpPr>
          <p:cNvPr id="11" name="Subtitle 2"/>
          <p:cNvSpPr>
            <a:spLocks noGrp="1"/>
          </p:cNvSpPr>
          <p:nvPr>
            <p:ph type="subTitle" idx="1" hasCustomPrompt="1"/>
          </p:nvPr>
        </p:nvSpPr>
        <p:spPr>
          <a:xfrm>
            <a:off x="874483" y="6028440"/>
            <a:ext cx="6053090" cy="278155"/>
          </a:xfrm>
        </p:spPr>
        <p:txBody>
          <a:bodyPr>
            <a:no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dirty="0"/>
          </a:p>
        </p:txBody>
      </p:sp>
      <p:pic>
        <p:nvPicPr>
          <p:cNvPr id="8" name="Picture 7" descr="A picture containing sitting, food, drawing&#10;&#10;Description automatically generated">
            <a:extLst>
              <a:ext uri="{FF2B5EF4-FFF2-40B4-BE49-F238E27FC236}">
                <a16:creationId xmlns:a16="http://schemas.microsoft.com/office/drawing/2014/main" id="{01B2F40A-EAED-7F4B-977E-F58C72AF39A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8085" y="5107339"/>
            <a:ext cx="4339881" cy="1417104"/>
          </a:xfrm>
          <a:prstGeom prst="rect">
            <a:avLst/>
          </a:prstGeom>
        </p:spPr>
      </p:pic>
    </p:spTree>
    <p:extLst>
      <p:ext uri="{BB962C8B-B14F-4D97-AF65-F5344CB8AC3E}">
        <p14:creationId xmlns:p14="http://schemas.microsoft.com/office/powerpoint/2010/main" val="673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Horizontal">
    <p:spTree>
      <p:nvGrpSpPr>
        <p:cNvPr id="1" name=""/>
        <p:cNvGrpSpPr/>
        <p:nvPr/>
      </p:nvGrpSpPr>
      <p:grpSpPr>
        <a:xfrm>
          <a:off x="0" y="0"/>
          <a:ext cx="0" cy="0"/>
          <a:chOff x="0" y="0"/>
          <a:chExt cx="0" cy="0"/>
        </a:xfrm>
      </p:grpSpPr>
      <p:sp>
        <p:nvSpPr>
          <p:cNvPr id="4" name="TextBox 3"/>
          <p:cNvSpPr txBox="1"/>
          <p:nvPr userDrawn="1"/>
        </p:nvSpPr>
        <p:spPr>
          <a:xfrm>
            <a:off x="0" y="0"/>
            <a:ext cx="12192001" cy="4888992"/>
          </a:xfrm>
          <a:prstGeom prst="rect">
            <a:avLst/>
          </a:prstGeom>
          <a:solidFill>
            <a:schemeClr val="accent1"/>
          </a:solidFill>
        </p:spPr>
        <p:txBody>
          <a:bodyPr wrap="square" rtlCol="0">
            <a:noAutofit/>
          </a:bodyPr>
          <a:lstStyle/>
          <a:p>
            <a:r>
              <a:rPr lang="en-US" dirty="0"/>
              <a:t> </a:t>
            </a:r>
          </a:p>
        </p:txBody>
      </p:sp>
      <p:sp>
        <p:nvSpPr>
          <p:cNvPr id="2" name="Title 1"/>
          <p:cNvSpPr>
            <a:spLocks noGrp="1"/>
          </p:cNvSpPr>
          <p:nvPr>
            <p:ph type="ctrTitle" hasCustomPrompt="1"/>
          </p:nvPr>
        </p:nvSpPr>
        <p:spPr>
          <a:xfrm>
            <a:off x="1022854" y="1358234"/>
            <a:ext cx="10145018" cy="2387600"/>
          </a:xfrm>
        </p:spPr>
        <p:txBody>
          <a:bodyPr anchor="b">
            <a:normAutofit/>
          </a:bodyPr>
          <a:lstStyle>
            <a:lvl1pPr algn="l">
              <a:defRPr sz="4800">
                <a:solidFill>
                  <a:schemeClr val="bg1"/>
                </a:solidFill>
              </a:defRPr>
            </a:lvl1pPr>
          </a:lstStyle>
          <a:p>
            <a:r>
              <a:rPr lang="en-US" dirty="0"/>
              <a:t>Title Slide</a:t>
            </a:r>
          </a:p>
        </p:txBody>
      </p:sp>
      <p:sp>
        <p:nvSpPr>
          <p:cNvPr id="3" name="Subtitle 2"/>
          <p:cNvSpPr>
            <a:spLocks noGrp="1"/>
          </p:cNvSpPr>
          <p:nvPr>
            <p:ph type="subTitle" idx="1" hasCustomPrompt="1"/>
          </p:nvPr>
        </p:nvSpPr>
        <p:spPr>
          <a:xfrm>
            <a:off x="1022853" y="3745834"/>
            <a:ext cx="5212553" cy="45683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fld id="{67C998E5-D221-C540-919A-E1ADF654D039}" type="datetime4">
              <a:rPr lang="en-US" smtClean="0"/>
              <a:t>February 10, 2016</a:t>
            </a:fld>
            <a:endParaRPr lang="en-US" dirty="0"/>
          </a:p>
        </p:txBody>
      </p:sp>
      <p:pic>
        <p:nvPicPr>
          <p:cNvPr id="7" name="Picture 6" descr="A picture containing sitting, food, drawing&#10;&#10;Description automatically generated">
            <a:extLst>
              <a:ext uri="{FF2B5EF4-FFF2-40B4-BE49-F238E27FC236}">
                <a16:creationId xmlns:a16="http://schemas.microsoft.com/office/drawing/2014/main" id="{D48651BF-0CFC-C24D-92FE-89EA3D9F04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8085" y="5196792"/>
            <a:ext cx="4339881" cy="1417104"/>
          </a:xfrm>
          <a:prstGeom prst="rect">
            <a:avLst/>
          </a:prstGeom>
        </p:spPr>
      </p:pic>
    </p:spTree>
    <p:extLst>
      <p:ext uri="{BB962C8B-B14F-4D97-AF65-F5344CB8AC3E}">
        <p14:creationId xmlns:p14="http://schemas.microsoft.com/office/powerpoint/2010/main" val="61437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picture containing sitting, food, drawing&#10;&#10;Description automatically generated">
            <a:extLst>
              <a:ext uri="{FF2B5EF4-FFF2-40B4-BE49-F238E27FC236}">
                <a16:creationId xmlns:a16="http://schemas.microsoft.com/office/drawing/2014/main" id="{090344C1-A396-824D-BF26-5A66DC172E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55252721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0" y="1609390"/>
            <a:ext cx="3888783" cy="42179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picture containing sitting, food, drawing&#10;&#10;Description automatically generated">
            <a:extLst>
              <a:ext uri="{FF2B5EF4-FFF2-40B4-BE49-F238E27FC236}">
                <a16:creationId xmlns:a16="http://schemas.microsoft.com/office/drawing/2014/main" id="{D88B5921-1670-D24C-9C08-B527127757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91511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Collag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p:cNvSpPr>
          <p:nvPr>
            <p:ph type="pic" idx="1"/>
          </p:nvPr>
        </p:nvSpPr>
        <p:spPr>
          <a:xfrm>
            <a:off x="838201"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Content Placeholder 3"/>
          <p:cNvSpPr>
            <a:spLocks noGrp="1"/>
          </p:cNvSpPr>
          <p:nvPr>
            <p:ph sz="half" idx="2"/>
          </p:nvPr>
        </p:nvSpPr>
        <p:spPr>
          <a:xfrm>
            <a:off x="5083443" y="1623924"/>
            <a:ext cx="6270357" cy="4203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idx="10"/>
          </p:nvPr>
        </p:nvSpPr>
        <p:spPr>
          <a:xfrm>
            <a:off x="2868479" y="1609390"/>
            <a:ext cx="1859780"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4" name="Picture Placeholder 2"/>
          <p:cNvSpPr>
            <a:spLocks noGrp="1"/>
          </p:cNvSpPr>
          <p:nvPr>
            <p:ph type="pic" idx="11"/>
          </p:nvPr>
        </p:nvSpPr>
        <p:spPr>
          <a:xfrm>
            <a:off x="838200" y="3814502"/>
            <a:ext cx="3890059" cy="20172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pic>
        <p:nvPicPr>
          <p:cNvPr id="16" name="Picture 15" descr="A picture containing sitting, food, drawing&#10;&#10;Description automatically generated">
            <a:extLst>
              <a:ext uri="{FF2B5EF4-FFF2-40B4-BE49-F238E27FC236}">
                <a16:creationId xmlns:a16="http://schemas.microsoft.com/office/drawing/2014/main" id="{03FB2983-D6CE-104C-BA1E-C8C494B383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52043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Tow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13" name="Straight Connector 12"/>
          <p:cNvCxnSpPr/>
          <p:nvPr userDrawn="1"/>
        </p:nvCxnSpPr>
        <p:spPr>
          <a:xfrm flipV="1">
            <a:off x="838200" y="1416851"/>
            <a:ext cx="10515600" cy="9234"/>
          </a:xfrm>
          <a:prstGeom prst="line">
            <a:avLst/>
          </a:prstGeom>
          <a:ln w="12700">
            <a:solidFill>
              <a:schemeClr val="tx1">
                <a:lumMod val="20000"/>
                <a:lumOff val="8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7" name="Picture Placeholder 2"/>
          <p:cNvSpPr>
            <a:spLocks noGrp="1" noChangeAspect="1"/>
          </p:cNvSpPr>
          <p:nvPr>
            <p:ph type="pic" idx="1"/>
          </p:nvPr>
        </p:nvSpPr>
        <p:spPr>
          <a:xfrm>
            <a:off x="838199"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8" name="Content Placeholder 3"/>
          <p:cNvSpPr>
            <a:spLocks noGrp="1"/>
          </p:cNvSpPr>
          <p:nvPr>
            <p:ph sz="half" idx="2"/>
          </p:nvPr>
        </p:nvSpPr>
        <p:spPr>
          <a:xfrm>
            <a:off x="838199"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dirty="0"/>
              <a:t>Click to edit Master text styles</a:t>
            </a:r>
          </a:p>
        </p:txBody>
      </p:sp>
      <p:sp>
        <p:nvSpPr>
          <p:cNvPr id="12" name="Picture Placeholder 2"/>
          <p:cNvSpPr>
            <a:spLocks noGrp="1" noChangeAspect="1"/>
          </p:cNvSpPr>
          <p:nvPr>
            <p:ph type="pic" idx="10"/>
          </p:nvPr>
        </p:nvSpPr>
        <p:spPr>
          <a:xfrm>
            <a:off x="4563721"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Picture Placeholder 2"/>
          <p:cNvSpPr>
            <a:spLocks noGrp="1" noChangeAspect="1"/>
          </p:cNvSpPr>
          <p:nvPr>
            <p:ph type="pic" idx="11"/>
          </p:nvPr>
        </p:nvSpPr>
        <p:spPr>
          <a:xfrm>
            <a:off x="8289243" y="1609389"/>
            <a:ext cx="3044125" cy="170724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Content Placeholder 3"/>
          <p:cNvSpPr>
            <a:spLocks noGrp="1"/>
          </p:cNvSpPr>
          <p:nvPr>
            <p:ph sz="half" idx="12"/>
          </p:nvPr>
        </p:nvSpPr>
        <p:spPr>
          <a:xfrm>
            <a:off x="4563721" y="3316636"/>
            <a:ext cx="3044125" cy="2224007"/>
          </a:xfrm>
          <a:solidFill>
            <a:schemeClr val="tx1">
              <a:lumMod val="20000"/>
              <a:lumOff val="80000"/>
            </a:schemeClr>
          </a:solidFill>
          <a:ln>
            <a:noFill/>
          </a:ln>
        </p:spPr>
        <p:txBody>
          <a:bodyPr lIns="182880" tIns="182880" rIns="182880" bIns="182880">
            <a:normAutofit/>
          </a:bodyPr>
          <a:lstStyle>
            <a:lvl1pPr marL="0" inden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dirty="0"/>
              <a:t>Click to edit Master text styles</a:t>
            </a:r>
          </a:p>
        </p:txBody>
      </p:sp>
      <p:sp>
        <p:nvSpPr>
          <p:cNvPr id="17" name="Content Placeholder 3"/>
          <p:cNvSpPr>
            <a:spLocks noGrp="1"/>
          </p:cNvSpPr>
          <p:nvPr>
            <p:ph sz="half" idx="13"/>
          </p:nvPr>
        </p:nvSpPr>
        <p:spPr>
          <a:xfrm>
            <a:off x="8289243" y="3316636"/>
            <a:ext cx="3044125" cy="2224007"/>
          </a:xfrm>
          <a:solidFill>
            <a:schemeClr val="tx1">
              <a:lumMod val="20000"/>
              <a:lumOff val="80000"/>
            </a:schemeClr>
          </a:solidFill>
          <a:ln>
            <a:noFill/>
          </a:ln>
        </p:spPr>
        <p:txBody>
          <a:bodyPr lIns="182880" tIns="182880" rIns="182880" bIns="182880">
            <a:normAutofit/>
          </a:bodyPr>
          <a:lstStyle>
            <a:lvl1pPr marL="0" indent="0">
              <a:buFont typeface="Arial" charset="0"/>
              <a:buNone/>
              <a:defRPr sz="1800"/>
            </a:lvl1pPr>
            <a:lvl2pPr marL="457200" indent="0">
              <a:buNone/>
              <a:defRPr sz="1400"/>
            </a:lvl2pPr>
            <a:lvl3pPr marL="914400" indent="0">
              <a:buNone/>
              <a:defRPr sz="1200"/>
            </a:lvl3pPr>
            <a:lvl4pPr marL="1371600" indent="0">
              <a:buNone/>
              <a:defRPr sz="1100"/>
            </a:lvl4pPr>
            <a:lvl5pPr marL="1828800" indent="0">
              <a:buNone/>
              <a:defRPr sz="1050"/>
            </a:lvl5pPr>
          </a:lstStyle>
          <a:p>
            <a:pPr lvl="0"/>
            <a:r>
              <a:rPr lang="en-US" dirty="0"/>
              <a:t>Click to edit Master text styles</a:t>
            </a:r>
          </a:p>
        </p:txBody>
      </p:sp>
      <p:pic>
        <p:nvPicPr>
          <p:cNvPr id="18" name="Picture 17" descr="A picture containing sitting, food, drawing&#10;&#10;Description automatically generated">
            <a:extLst>
              <a:ext uri="{FF2B5EF4-FFF2-40B4-BE49-F238E27FC236}">
                <a16:creationId xmlns:a16="http://schemas.microsoft.com/office/drawing/2014/main" id="{585F01B4-E00D-FC43-A091-65BC80A15F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42174" y="5917013"/>
            <a:ext cx="2465731" cy="805137"/>
          </a:xfrm>
          <a:prstGeom prst="rect">
            <a:avLst/>
          </a:prstGeom>
        </p:spPr>
      </p:pic>
    </p:spTree>
    <p:extLst>
      <p:ext uri="{BB962C8B-B14F-4D97-AF65-F5344CB8AC3E}">
        <p14:creationId xmlns:p14="http://schemas.microsoft.com/office/powerpoint/2010/main" val="187270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4638"/>
            <a:ext cx="10515600" cy="97221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586874"/>
            <a:ext cx="10515600" cy="4169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6440231"/>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4" r:id="rId3"/>
    <p:sldLayoutId id="2147483676" r:id="rId4"/>
    <p:sldLayoutId id="2147483686" r:id="rId5"/>
    <p:sldLayoutId id="2147483662" r:id="rId6"/>
    <p:sldLayoutId id="2147483666" r:id="rId7"/>
    <p:sldLayoutId id="2147483678" r:id="rId8"/>
    <p:sldLayoutId id="2147483680" r:id="rId9"/>
    <p:sldLayoutId id="2147483679" r:id="rId10"/>
    <p:sldLayoutId id="2147483667" r:id="rId11"/>
    <p:sldLayoutId id="2147483677" r:id="rId12"/>
    <p:sldLayoutId id="2147483664" r:id="rId13"/>
    <p:sldLayoutId id="2147483663" r:id="rId14"/>
    <p:sldLayoutId id="2147483672" r:id="rId15"/>
    <p:sldLayoutId id="2147483673" r:id="rId16"/>
    <p:sldLayoutId id="2147483674" r:id="rId17"/>
    <p:sldLayoutId id="2147483665" r:id="rId18"/>
    <p:sldLayoutId id="2147483668" r:id="rId19"/>
    <p:sldLayoutId id="2147483669" r:id="rId20"/>
    <p:sldLayoutId id="2147483675" r:id="rId2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LucidaGrande"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5000"/>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90000"/>
        <a:buFont typeface="Arial"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90000"/>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90000"/>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0.png"/><Relationship Id="rId4" Type="http://schemas.openxmlformats.org/officeDocument/2006/relationships/hyperlink" Target="https://www.instagram.com/national4h/"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0.png"/><Relationship Id="rId4" Type="http://schemas.openxmlformats.org/officeDocument/2006/relationships/hyperlink" Target="https://www.instagram.com/national4h/"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0.png"/><Relationship Id="rId4" Type="http://schemas.openxmlformats.org/officeDocument/2006/relationships/hyperlink" Target="https://www.instagram.com/national4h/"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0.png"/><Relationship Id="rId4" Type="http://schemas.openxmlformats.org/officeDocument/2006/relationships/hyperlink" Target="https://www.instagram.com/national4h/"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0.png"/><Relationship Id="rId4" Type="http://schemas.openxmlformats.org/officeDocument/2006/relationships/hyperlink" Target="https://www.instagram.com/national4h/"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0.png"/><Relationship Id="rId4" Type="http://schemas.openxmlformats.org/officeDocument/2006/relationships/hyperlink" Target="https://www.instagram.com/national4h/"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hyperlink" Target="https://www.facebook.com/4-h" TargetMode="External"/><Relationship Id="rId1" Type="http://schemas.openxmlformats.org/officeDocument/2006/relationships/slideLayout" Target="../slideLayouts/slideLayout21.xml"/><Relationship Id="rId6" Type="http://schemas.openxmlformats.org/officeDocument/2006/relationships/hyperlink" Target="https://twitter.com/4H" TargetMode="External"/><Relationship Id="rId5" Type="http://schemas.openxmlformats.org/officeDocument/2006/relationships/image" Target="../media/image10.png"/><Relationship Id="rId4" Type="http://schemas.openxmlformats.org/officeDocument/2006/relationships/hyperlink" Target="https://www.instagram.com/national4h/"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lstStyle/>
          <a:p>
            <a:r>
              <a:rPr lang="en-US" dirty="0"/>
              <a:t>Speaking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lstStyle/>
          <a:p>
            <a:r>
              <a:rPr lang="en-US" dirty="0"/>
              <a:t>Communications Domain</a:t>
            </a:r>
          </a:p>
        </p:txBody>
      </p:sp>
    </p:spTree>
    <p:extLst>
      <p:ext uri="{BB962C8B-B14F-4D97-AF65-F5344CB8AC3E}">
        <p14:creationId xmlns:p14="http://schemas.microsoft.com/office/powerpoint/2010/main" val="2539718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Interpersonal Introductions</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fontScale="92500" lnSpcReduction="10000"/>
          </a:bodyPr>
          <a:lstStyle/>
          <a:p>
            <a:pPr marL="457200" indent="-457200">
              <a:buFont typeface="+mj-lt"/>
              <a:buAutoNum type="arabicPeriod"/>
            </a:pPr>
            <a:r>
              <a:rPr lang="en-US" sz="3200" dirty="0"/>
              <a:t>Get in small groups (4-6 people)</a:t>
            </a:r>
          </a:p>
          <a:p>
            <a:pPr marL="457200" indent="-457200">
              <a:buFont typeface="+mj-lt"/>
              <a:buAutoNum type="arabicPeriod"/>
            </a:pPr>
            <a:endParaRPr lang="en-US" sz="3200" dirty="0"/>
          </a:p>
          <a:p>
            <a:pPr marL="457200" indent="-457200">
              <a:buFont typeface="+mj-lt"/>
              <a:buAutoNum type="arabicPeriod"/>
            </a:pPr>
            <a:r>
              <a:rPr lang="en-US" sz="3200" dirty="0"/>
              <a:t>Read your social cue.</a:t>
            </a:r>
          </a:p>
          <a:p>
            <a:pPr lvl="1"/>
            <a:r>
              <a:rPr lang="en-US" sz="2400" dirty="0"/>
              <a:t>Keep it a secret from your group members! </a:t>
            </a:r>
          </a:p>
          <a:p>
            <a:pPr marL="457200" lvl="1" indent="0">
              <a:buNone/>
            </a:pPr>
            <a:endParaRPr lang="en-US" sz="2400" dirty="0"/>
          </a:p>
          <a:p>
            <a:pPr marL="457200" indent="-457200">
              <a:buFont typeface="+mj-lt"/>
              <a:buAutoNum type="arabicPeriod"/>
            </a:pPr>
            <a:r>
              <a:rPr lang="en-US" sz="3200" dirty="0"/>
              <a:t>Role play an interpersonal conversation for 2 minutes.</a:t>
            </a:r>
          </a:p>
          <a:p>
            <a:pPr lvl="1"/>
            <a:r>
              <a:rPr lang="en-US" sz="2600" dirty="0"/>
              <a:t>Each group member should interact using their social cue.</a:t>
            </a:r>
          </a:p>
          <a:p>
            <a:pPr marL="457200" indent="-457200">
              <a:buFont typeface="+mj-lt"/>
              <a:buAutoNum type="arabicPeriod"/>
            </a:pPr>
            <a:endParaRPr lang="en-US" sz="3200" dirty="0"/>
          </a:p>
          <a:p>
            <a:pPr marL="457200" indent="-457200">
              <a:buFont typeface="+mj-lt"/>
              <a:buAutoNum type="arabicPeriod"/>
            </a:pPr>
            <a:r>
              <a:rPr lang="en-US" sz="3200" dirty="0"/>
              <a:t>Share and discussion.</a:t>
            </a:r>
          </a:p>
          <a:p>
            <a:endParaRPr lang="en-US" sz="3200" dirty="0"/>
          </a:p>
        </p:txBody>
      </p:sp>
    </p:spTree>
    <p:extLst>
      <p:ext uri="{BB962C8B-B14F-4D97-AF65-F5344CB8AC3E}">
        <p14:creationId xmlns:p14="http://schemas.microsoft.com/office/powerpoint/2010/main" val="239287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23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lstStyle/>
          <a:p>
            <a:r>
              <a:rPr lang="en-US" dirty="0"/>
              <a:t>Listening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lstStyle/>
          <a:p>
            <a:r>
              <a:rPr lang="en-US" dirty="0"/>
              <a:t>Communications Domain</a:t>
            </a:r>
          </a:p>
        </p:txBody>
      </p:sp>
    </p:spTree>
    <p:extLst>
      <p:ext uri="{BB962C8B-B14F-4D97-AF65-F5344CB8AC3E}">
        <p14:creationId xmlns:p14="http://schemas.microsoft.com/office/powerpoint/2010/main" val="1943292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Listening</a:t>
            </a:r>
          </a:p>
        </p:txBody>
      </p:sp>
      <p:sp>
        <p:nvSpPr>
          <p:cNvPr id="3" name="Content Placeholder 2"/>
          <p:cNvSpPr>
            <a:spLocks noGrp="1"/>
          </p:cNvSpPr>
          <p:nvPr>
            <p:ph idx="1"/>
          </p:nvPr>
        </p:nvSpPr>
        <p:spPr>
          <a:xfrm>
            <a:off x="838200" y="1586874"/>
            <a:ext cx="4511040" cy="4169350"/>
          </a:xfrm>
        </p:spPr>
        <p:txBody>
          <a:bodyPr>
            <a:normAutofit/>
          </a:bodyPr>
          <a:lstStyle/>
          <a:p>
            <a:pPr marL="0" indent="0">
              <a:buNone/>
            </a:pPr>
            <a:r>
              <a:rPr lang="en-US" sz="3600" dirty="0"/>
              <a:t>requires the listener to fully concentrate, understand, respond and then remember what is being said</a:t>
            </a:r>
          </a:p>
          <a:p>
            <a:pPr marL="0" indent="0">
              <a:buNone/>
            </a:pPr>
            <a:endParaRPr lang="en-US" sz="1800" dirty="0"/>
          </a:p>
        </p:txBody>
      </p:sp>
      <p:pic>
        <p:nvPicPr>
          <p:cNvPr id="5" name="Picture 4">
            <a:extLst>
              <a:ext uri="{FF2B5EF4-FFF2-40B4-BE49-F238E27FC236}">
                <a16:creationId xmlns:a16="http://schemas.microsoft.com/office/drawing/2014/main" id="{E1ADF793-D9EB-B548-859E-C3B4F87719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50408" y="1586874"/>
            <a:ext cx="6193268" cy="4127838"/>
          </a:xfrm>
          <a:prstGeom prst="rect">
            <a:avLst/>
          </a:prstGeom>
        </p:spPr>
      </p:pic>
    </p:spTree>
    <p:extLst>
      <p:ext uri="{BB962C8B-B14F-4D97-AF65-F5344CB8AC3E}">
        <p14:creationId xmlns:p14="http://schemas.microsoft.com/office/powerpoint/2010/main" val="3194792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a:t>
            </a:r>
          </a:p>
        </p:txBody>
      </p:sp>
      <p:sp>
        <p:nvSpPr>
          <p:cNvPr id="3" name="Content Placeholder 2"/>
          <p:cNvSpPr>
            <a:spLocks noGrp="1"/>
          </p:cNvSpPr>
          <p:nvPr>
            <p:ph idx="1"/>
          </p:nvPr>
        </p:nvSpPr>
        <p:spPr>
          <a:xfrm>
            <a:off x="838201" y="1586874"/>
            <a:ext cx="4264151" cy="4169350"/>
          </a:xfrm>
        </p:spPr>
        <p:txBody>
          <a:bodyPr>
            <a:normAutofit/>
          </a:bodyPr>
          <a:lstStyle/>
          <a:p>
            <a:pPr marL="0" indent="0">
              <a:buNone/>
            </a:pPr>
            <a:r>
              <a:rPr lang="en-US" sz="3600" dirty="0"/>
              <a:t>paying attention in a particular way, on purpose, in the present moment – and non-judgmentally </a:t>
            </a:r>
          </a:p>
          <a:p>
            <a:pPr marL="0" indent="0">
              <a:buNone/>
            </a:pPr>
            <a:endParaRPr lang="en-US" sz="1800" dirty="0"/>
          </a:p>
        </p:txBody>
      </p:sp>
      <p:pic>
        <p:nvPicPr>
          <p:cNvPr id="5" name="Picture 4">
            <a:extLst>
              <a:ext uri="{FF2B5EF4-FFF2-40B4-BE49-F238E27FC236}">
                <a16:creationId xmlns:a16="http://schemas.microsoft.com/office/drawing/2014/main" id="{8CF4A48B-C898-7F41-9781-49D3FF630E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59719" y="1696647"/>
            <a:ext cx="5594081" cy="3725745"/>
          </a:xfrm>
          <a:prstGeom prst="rect">
            <a:avLst/>
          </a:prstGeom>
        </p:spPr>
      </p:pic>
    </p:spTree>
    <p:extLst>
      <p:ext uri="{BB962C8B-B14F-4D97-AF65-F5344CB8AC3E}">
        <p14:creationId xmlns:p14="http://schemas.microsoft.com/office/powerpoint/2010/main" val="365220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Tips to Improve Listening Skills</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6381750" y="1623924"/>
            <a:ext cx="4972050" cy="4203440"/>
          </a:xfrm>
        </p:spPr>
        <p:txBody>
          <a:bodyPr>
            <a:normAutofit/>
          </a:bodyPr>
          <a:lstStyle/>
          <a:p>
            <a:pPr lvl="0"/>
            <a:r>
              <a:rPr lang="en-US" dirty="0"/>
              <a:t>Simply listen</a:t>
            </a:r>
          </a:p>
          <a:p>
            <a:pPr lvl="0"/>
            <a:r>
              <a:rPr lang="en-US" dirty="0"/>
              <a:t>Convey interest</a:t>
            </a:r>
          </a:p>
          <a:p>
            <a:pPr lvl="0"/>
            <a:r>
              <a:rPr lang="en-US" dirty="0"/>
              <a:t>Reduce distractions</a:t>
            </a:r>
          </a:p>
          <a:p>
            <a:pPr lvl="0"/>
            <a:r>
              <a:rPr lang="en-US" dirty="0"/>
              <a:t>Listen for feelings</a:t>
            </a:r>
          </a:p>
          <a:p>
            <a:pPr lvl="0"/>
            <a:r>
              <a:rPr lang="en-US" dirty="0"/>
              <a:t>Repeat what you heard</a:t>
            </a:r>
          </a:p>
          <a:p>
            <a:pPr lvl="0"/>
            <a:r>
              <a:rPr lang="en-US" dirty="0"/>
              <a:t>Ask questions </a:t>
            </a:r>
          </a:p>
          <a:p>
            <a:pPr lvl="0"/>
            <a:r>
              <a:rPr lang="en-US" dirty="0"/>
              <a:t>Create silence </a:t>
            </a:r>
          </a:p>
          <a:p>
            <a:r>
              <a:rPr lang="en-US" dirty="0"/>
              <a:t>Refrain from offering advice</a:t>
            </a:r>
          </a:p>
        </p:txBody>
      </p:sp>
      <p:pic>
        <p:nvPicPr>
          <p:cNvPr id="5" name="Picture 4">
            <a:extLst>
              <a:ext uri="{FF2B5EF4-FFF2-40B4-BE49-F238E27FC236}">
                <a16:creationId xmlns:a16="http://schemas.microsoft.com/office/drawing/2014/main" id="{00A963A4-282D-4E44-B7E2-EC1AA0A68DFB}"/>
              </a:ext>
            </a:extLst>
          </p:cNvPr>
          <p:cNvPicPr>
            <a:picLocks noChangeAspect="1"/>
          </p:cNvPicPr>
          <p:nvPr/>
        </p:nvPicPr>
        <p:blipFill>
          <a:blip r:embed="rId2"/>
          <a:stretch>
            <a:fillRect/>
          </a:stretch>
        </p:blipFill>
        <p:spPr>
          <a:xfrm>
            <a:off x="1635709" y="1553154"/>
            <a:ext cx="3918658" cy="3990396"/>
          </a:xfrm>
          <a:prstGeom prst="rect">
            <a:avLst/>
          </a:prstGeom>
        </p:spPr>
      </p:pic>
    </p:spTree>
    <p:extLst>
      <p:ext uri="{BB962C8B-B14F-4D97-AF65-F5344CB8AC3E}">
        <p14:creationId xmlns:p14="http://schemas.microsoft.com/office/powerpoint/2010/main" val="3200148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chemeClr val="bg1"/>
                </a:solidFill>
              </a:rPr>
              <a:t>For more information, contact:</a:t>
            </a:r>
          </a:p>
          <a:p>
            <a:pPr algn="l">
              <a:lnSpc>
                <a:spcPct val="100000"/>
              </a:lnSpc>
              <a:spcBef>
                <a:spcPts val="0"/>
              </a:spcBef>
            </a:pPr>
            <a:r>
              <a:rPr lang="en-US" sz="1400" b="1" dirty="0">
                <a:solidFill>
                  <a:schemeClr val="bg1"/>
                </a:solidFill>
              </a:rPr>
              <a:t>Your Name</a:t>
            </a:r>
            <a:r>
              <a:rPr lang="en-US" sz="1400" dirty="0">
                <a:solidFill>
                  <a:schemeClr val="bg1"/>
                </a:solidFill>
              </a:rPr>
              <a:t>, Your</a:t>
            </a:r>
            <a:r>
              <a:rPr lang="en-US" sz="1400" baseline="0" dirty="0">
                <a:solidFill>
                  <a:schemeClr val="bg1"/>
                </a:solidFill>
              </a:rPr>
              <a:t> Title</a:t>
            </a:r>
            <a:endParaRPr lang="en-US" sz="1400" dirty="0">
              <a:solidFill>
                <a:schemeClr val="bg1"/>
              </a:solidFill>
            </a:endParaRPr>
          </a:p>
          <a:p>
            <a:pPr algn="l">
              <a:lnSpc>
                <a:spcPct val="100000"/>
              </a:lnSpc>
              <a:spcBef>
                <a:spcPts val="0"/>
              </a:spcBef>
            </a:pPr>
            <a:r>
              <a:rPr lang="en-US" sz="1400" dirty="0" err="1">
                <a:solidFill>
                  <a:srgbClr val="92D050"/>
                </a:solidFill>
              </a:rPr>
              <a:t>your-email@fourhcouncil.edu</a:t>
            </a:r>
            <a:endParaRPr lang="en-US" sz="1400" dirty="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225347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lstStyle/>
          <a:p>
            <a:r>
              <a:rPr lang="en-US" dirty="0"/>
              <a:t>Listening Skills – Communications Domain</a:t>
            </a:r>
          </a:p>
        </p:txBody>
      </p:sp>
    </p:spTree>
    <p:extLst>
      <p:ext uri="{BB962C8B-B14F-4D97-AF65-F5344CB8AC3E}">
        <p14:creationId xmlns:p14="http://schemas.microsoft.com/office/powerpoint/2010/main" val="239805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Listening Skills Inventory</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marL="457200" indent="-457200">
              <a:buFont typeface="+mj-lt"/>
              <a:buAutoNum type="arabicPeriod"/>
            </a:pPr>
            <a:r>
              <a:rPr lang="en-US" dirty="0"/>
              <a:t>Take a Listening Skills Inventory</a:t>
            </a:r>
          </a:p>
          <a:p>
            <a:pPr marL="457200" indent="-457200">
              <a:buFont typeface="+mj-lt"/>
              <a:buAutoNum type="arabicPeriod"/>
            </a:pPr>
            <a:endParaRPr lang="en-US" dirty="0"/>
          </a:p>
          <a:p>
            <a:pPr marL="457200" indent="-457200">
              <a:buFont typeface="+mj-lt"/>
              <a:buAutoNum type="arabicPeriod"/>
            </a:pPr>
            <a:r>
              <a:rPr lang="en-US" dirty="0"/>
              <a:t>Discuss Results</a:t>
            </a:r>
          </a:p>
          <a:p>
            <a:pPr lvl="1"/>
            <a:r>
              <a:rPr lang="en-US" dirty="0"/>
              <a:t>What are some things you do that make you an active listener?</a:t>
            </a:r>
          </a:p>
          <a:p>
            <a:pPr lvl="1"/>
            <a:r>
              <a:rPr lang="en-US" dirty="0"/>
              <a:t>How comfortable are you with your skills as an active listener?</a:t>
            </a:r>
          </a:p>
          <a:p>
            <a:pPr lvl="1"/>
            <a:r>
              <a:rPr lang="en-US" dirty="0"/>
              <a:t>What might be a potential strategy to be a better listener? </a:t>
            </a:r>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134350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a:t>
            </a:r>
            <a:r>
              <a:rPr lang="en-US" dirty="0" err="1"/>
              <a:t>Shhhh</a:t>
            </a:r>
            <a:r>
              <a:rPr lang="en-US" dirty="0"/>
              <a:t>. Just listen...</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marL="457200" indent="-457200">
              <a:buFont typeface="+mj-lt"/>
              <a:buAutoNum type="arabicPeriod"/>
            </a:pPr>
            <a:r>
              <a:rPr lang="en-US" dirty="0"/>
              <a:t>Work in pairs - Select one person to be the listener and one person to be the speaker. </a:t>
            </a:r>
          </a:p>
          <a:p>
            <a:pPr marL="457200" indent="-457200">
              <a:buFont typeface="+mj-lt"/>
              <a:buAutoNum type="arabicPeriod"/>
            </a:pPr>
            <a:endParaRPr lang="en-US" dirty="0"/>
          </a:p>
          <a:p>
            <a:pPr marL="457200" indent="-457200">
              <a:buFont typeface="+mj-lt"/>
              <a:buAutoNum type="arabicPeriod"/>
            </a:pPr>
            <a:r>
              <a:rPr lang="en-US" dirty="0"/>
              <a:t>Challenge:  The listener has to get the speaker to continue talking for 5 minutes, but can only make three statements during the time period. </a:t>
            </a:r>
          </a:p>
          <a:p>
            <a:pPr lvl="1"/>
            <a:r>
              <a:rPr lang="en-US" dirty="0"/>
              <a:t>The speaker will talk about a situation that was a joyous occasion.</a:t>
            </a:r>
          </a:p>
          <a:p>
            <a:pPr marL="457200" indent="-457200">
              <a:buFont typeface="+mj-lt"/>
              <a:buAutoNum type="arabicPeriod"/>
            </a:pPr>
            <a:endParaRPr lang="en-US" dirty="0"/>
          </a:p>
          <a:p>
            <a:pPr marL="457200" indent="-457200">
              <a:buFont typeface="+mj-lt"/>
              <a:buAutoNum type="arabicPeriod"/>
            </a:pPr>
            <a:r>
              <a:rPr lang="en-US" dirty="0"/>
              <a:t>Switch roles after 5 minutes.</a:t>
            </a:r>
          </a:p>
          <a:p>
            <a:pPr marL="457200" indent="-457200">
              <a:buFont typeface="+mj-lt"/>
              <a:buAutoNum type="arabicPeriod"/>
            </a:pPr>
            <a:endParaRPr lang="en-US" dirty="0"/>
          </a:p>
          <a:p>
            <a:pPr marL="457200" indent="-457200">
              <a:buFont typeface="+mj-lt"/>
              <a:buAutoNum type="arabicPeriod"/>
            </a:pPr>
            <a:r>
              <a:rPr lang="en-US" dirty="0"/>
              <a:t>Return to whole group for reflection and discussion.</a:t>
            </a:r>
          </a:p>
          <a:p>
            <a:endParaRPr lang="en-US" dirty="0"/>
          </a:p>
        </p:txBody>
      </p:sp>
    </p:spTree>
    <p:extLst>
      <p:ext uri="{BB962C8B-B14F-4D97-AF65-F5344CB8AC3E}">
        <p14:creationId xmlns:p14="http://schemas.microsoft.com/office/powerpoint/2010/main" val="20935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Transactional Speaking</a:t>
            </a:r>
          </a:p>
        </p:txBody>
      </p:sp>
      <p:sp>
        <p:nvSpPr>
          <p:cNvPr id="3" name="Content Placeholder 2"/>
          <p:cNvSpPr>
            <a:spLocks noGrp="1"/>
          </p:cNvSpPr>
          <p:nvPr>
            <p:ph idx="1"/>
          </p:nvPr>
        </p:nvSpPr>
        <p:spPr>
          <a:xfrm>
            <a:off x="838200" y="1586874"/>
            <a:ext cx="10515600" cy="4169350"/>
          </a:xfrm>
        </p:spPr>
        <p:txBody>
          <a:bodyPr>
            <a:normAutofit fontScale="92500" lnSpcReduction="10000"/>
          </a:bodyPr>
          <a:lstStyle/>
          <a:p>
            <a:pPr marL="0" indent="0">
              <a:lnSpc>
                <a:spcPct val="110000"/>
              </a:lnSpc>
              <a:buNone/>
            </a:pPr>
            <a:r>
              <a:rPr lang="en-US" sz="4000" dirty="0"/>
              <a:t>Speaking with the intent of conveying or communicating information</a:t>
            </a:r>
          </a:p>
          <a:p>
            <a:pPr marL="0" indent="0">
              <a:buNone/>
            </a:pPr>
            <a:endParaRPr lang="en-US" sz="3600" dirty="0"/>
          </a:p>
          <a:p>
            <a:pPr marL="0" indent="0">
              <a:buNone/>
            </a:pPr>
            <a:r>
              <a:rPr lang="en-US" dirty="0"/>
              <a:t>Examples: </a:t>
            </a:r>
          </a:p>
          <a:p>
            <a:r>
              <a:rPr lang="en-US" dirty="0"/>
              <a:t>Ordering food at a restaurant, </a:t>
            </a:r>
          </a:p>
          <a:p>
            <a:r>
              <a:rPr lang="en-US" dirty="0"/>
              <a:t>Giving a speech, </a:t>
            </a:r>
          </a:p>
          <a:p>
            <a:r>
              <a:rPr lang="en-US" dirty="0"/>
              <a:t>Providing directions over the phone, </a:t>
            </a:r>
          </a:p>
          <a:p>
            <a:r>
              <a:rPr lang="en-US" dirty="0"/>
              <a:t>Teaching a class, and </a:t>
            </a:r>
          </a:p>
          <a:p>
            <a:r>
              <a:rPr lang="en-US" dirty="0"/>
              <a:t>Debating political causes.</a:t>
            </a:r>
            <a:endParaRPr lang="en-US" sz="3600" dirty="0"/>
          </a:p>
          <a:p>
            <a:pPr marL="0" indent="0">
              <a:buNone/>
            </a:pPr>
            <a:endParaRPr lang="en-US" sz="1800" dirty="0"/>
          </a:p>
        </p:txBody>
      </p:sp>
      <p:pic>
        <p:nvPicPr>
          <p:cNvPr id="4" name="Picture 3">
            <a:extLst>
              <a:ext uri="{FF2B5EF4-FFF2-40B4-BE49-F238E27FC236}">
                <a16:creationId xmlns:a16="http://schemas.microsoft.com/office/drawing/2014/main" id="{E1F74EFF-F76D-E249-8318-8070F46F180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721969" y="2583687"/>
            <a:ext cx="3083170" cy="3172537"/>
          </a:xfrm>
          <a:prstGeom prst="rect">
            <a:avLst/>
          </a:prstGeom>
        </p:spPr>
      </p:pic>
    </p:spTree>
    <p:extLst>
      <p:ext uri="{BB962C8B-B14F-4D97-AF65-F5344CB8AC3E}">
        <p14:creationId xmlns:p14="http://schemas.microsoft.com/office/powerpoint/2010/main" val="1932687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What’s Your Problem?</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marL="457200" indent="-457200">
              <a:buFont typeface="+mj-lt"/>
              <a:buAutoNum type="arabicPeriod"/>
            </a:pPr>
            <a:r>
              <a:rPr lang="en-US" dirty="0"/>
              <a:t>Work in Pairs - One person is a club leader, one person is an upset parent or volunteer.</a:t>
            </a:r>
          </a:p>
          <a:p>
            <a:pPr marL="457200" indent="-457200">
              <a:buFont typeface="+mj-lt"/>
              <a:buAutoNum type="arabicPeriod"/>
            </a:pPr>
            <a:endParaRPr lang="en-US" dirty="0"/>
          </a:p>
          <a:p>
            <a:pPr marL="457200" indent="-457200">
              <a:buFont typeface="+mj-lt"/>
              <a:buAutoNum type="arabicPeriod"/>
            </a:pPr>
            <a:r>
              <a:rPr lang="en-US" dirty="0"/>
              <a:t>Role play:  The club leader has to get the speaker to continue talking for 5 minutes, but can only make three statements during the time period. </a:t>
            </a:r>
          </a:p>
          <a:p>
            <a:pPr marL="457200" indent="-457200">
              <a:buFont typeface="+mj-lt"/>
              <a:buAutoNum type="arabicPeriod"/>
            </a:pPr>
            <a:endParaRPr lang="en-US" dirty="0"/>
          </a:p>
          <a:p>
            <a:pPr marL="457200" indent="-457200">
              <a:buFont typeface="+mj-lt"/>
              <a:buAutoNum type="arabicPeriod"/>
            </a:pPr>
            <a:r>
              <a:rPr lang="en-US" dirty="0"/>
              <a:t>During the role play, practice the following steps:</a:t>
            </a:r>
          </a:p>
          <a:p>
            <a:pPr marL="914400" lvl="1" indent="-457200">
              <a:buFont typeface="+mj-lt"/>
              <a:buAutoNum type="arabicPeriod"/>
            </a:pPr>
            <a:r>
              <a:rPr lang="en-US" dirty="0"/>
              <a:t>Use active listening</a:t>
            </a:r>
          </a:p>
          <a:p>
            <a:pPr marL="914400" lvl="1" indent="-457200">
              <a:buFont typeface="+mj-lt"/>
              <a:buAutoNum type="arabicPeriod"/>
            </a:pPr>
            <a:r>
              <a:rPr lang="en-US" dirty="0"/>
              <a:t>Don’t make any promises</a:t>
            </a:r>
          </a:p>
          <a:p>
            <a:pPr marL="914400" lvl="1" indent="-457200">
              <a:buFont typeface="+mj-lt"/>
              <a:buAutoNum type="arabicPeriod"/>
            </a:pPr>
            <a:r>
              <a:rPr lang="en-US" dirty="0"/>
              <a:t>Acknowledge the person’s frustration and let them vent</a:t>
            </a:r>
          </a:p>
          <a:p>
            <a:pPr marL="914400" lvl="1" indent="-457200">
              <a:buFont typeface="+mj-lt"/>
              <a:buAutoNum type="arabicPeriod"/>
            </a:pPr>
            <a:r>
              <a:rPr lang="en-US" dirty="0"/>
              <a:t>Move on to problem solving</a:t>
            </a:r>
          </a:p>
        </p:txBody>
      </p:sp>
    </p:spTree>
    <p:extLst>
      <p:ext uri="{BB962C8B-B14F-4D97-AF65-F5344CB8AC3E}">
        <p14:creationId xmlns:p14="http://schemas.microsoft.com/office/powerpoint/2010/main" val="348908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Clip in My Pocket</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451976"/>
          </a:xfrm>
        </p:spPr>
        <p:txBody>
          <a:bodyPr>
            <a:normAutofit/>
          </a:bodyPr>
          <a:lstStyle/>
          <a:p>
            <a:pPr marL="0" indent="0">
              <a:lnSpc>
                <a:spcPct val="120000"/>
              </a:lnSpc>
              <a:spcBef>
                <a:spcPts val="0"/>
              </a:spcBef>
              <a:buNone/>
            </a:pPr>
            <a:r>
              <a:rPr lang="en-US" sz="3500" dirty="0"/>
              <a:t>"I have a clip in my pocket. It opens, closes, and holds things together. Without letting your neighbor see what you write, jot down a description of the type of clip you think it is." </a:t>
            </a:r>
          </a:p>
          <a:p>
            <a:pPr marL="457200" indent="-457200">
              <a:buFont typeface="+mj-lt"/>
              <a:buAutoNum type="arabicPeriod"/>
            </a:pPr>
            <a:endParaRPr lang="en-US" sz="2800" dirty="0"/>
          </a:p>
          <a:p>
            <a:pPr marL="457200" indent="-457200">
              <a:buFont typeface="+mj-lt"/>
              <a:buAutoNum type="arabicPeriod"/>
            </a:pPr>
            <a:r>
              <a:rPr lang="en-US" sz="2800" dirty="0"/>
              <a:t>Write down your response on a scrap of paper.</a:t>
            </a:r>
          </a:p>
          <a:p>
            <a:pPr marL="457200" indent="-457200">
              <a:buFont typeface="+mj-lt"/>
              <a:buAutoNum type="arabicPeriod"/>
            </a:pPr>
            <a:r>
              <a:rPr lang="en-US" sz="2800" dirty="0"/>
              <a:t>Share responses and discuss</a:t>
            </a:r>
            <a:r>
              <a:rPr lang="en-US" dirty="0"/>
              <a:t>. </a:t>
            </a:r>
          </a:p>
          <a:p>
            <a:endParaRPr lang="en-US" dirty="0"/>
          </a:p>
        </p:txBody>
      </p:sp>
    </p:spTree>
    <p:extLst>
      <p:ext uri="{BB962C8B-B14F-4D97-AF65-F5344CB8AC3E}">
        <p14:creationId xmlns:p14="http://schemas.microsoft.com/office/powerpoint/2010/main" val="413790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469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lstStyle/>
          <a:p>
            <a:r>
              <a:rPr lang="en-US" dirty="0"/>
              <a:t>Writing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lstStyle/>
          <a:p>
            <a:r>
              <a:rPr lang="en-US" dirty="0"/>
              <a:t>Communications Domain</a:t>
            </a:r>
          </a:p>
        </p:txBody>
      </p:sp>
    </p:spTree>
    <p:extLst>
      <p:ext uri="{BB962C8B-B14F-4D97-AF65-F5344CB8AC3E}">
        <p14:creationId xmlns:p14="http://schemas.microsoft.com/office/powerpoint/2010/main" val="2741555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concise writing</a:t>
            </a:r>
          </a:p>
        </p:txBody>
      </p:sp>
      <p:sp>
        <p:nvSpPr>
          <p:cNvPr id="3" name="Content Placeholder 2"/>
          <p:cNvSpPr>
            <a:spLocks noGrp="1"/>
          </p:cNvSpPr>
          <p:nvPr>
            <p:ph idx="1"/>
          </p:nvPr>
        </p:nvSpPr>
        <p:spPr>
          <a:xfrm>
            <a:off x="838200" y="1586874"/>
            <a:ext cx="7374467" cy="4169350"/>
          </a:xfrm>
        </p:spPr>
        <p:txBody>
          <a:bodyPr>
            <a:noAutofit/>
          </a:bodyPr>
          <a:lstStyle/>
          <a:p>
            <a:pPr marL="298450" lvl="0" indent="-298450" fontAlgn="base"/>
            <a:r>
              <a:rPr lang="en-US" sz="3200" dirty="0"/>
              <a:t>Saves time,</a:t>
            </a:r>
          </a:p>
          <a:p>
            <a:pPr marL="298450" lvl="0" indent="-298450" fontAlgn="base"/>
            <a:r>
              <a:rPr lang="en-US" sz="3200" dirty="0"/>
              <a:t>Reduces stress,</a:t>
            </a:r>
          </a:p>
          <a:p>
            <a:pPr marL="298450" lvl="0" indent="-298450" fontAlgn="base"/>
            <a:r>
              <a:rPr lang="en-US" sz="3200" dirty="0"/>
              <a:t>Prevents misunderstanding, and</a:t>
            </a:r>
          </a:p>
          <a:p>
            <a:pPr marL="298450" lvl="0" indent="-298450" fontAlgn="base"/>
            <a:r>
              <a:rPr lang="en-US" sz="3200" dirty="0"/>
              <a:t>Helps the receiver(s) to respond quickly and appropriately. </a:t>
            </a:r>
          </a:p>
          <a:p>
            <a:pPr marL="0" indent="0">
              <a:buNone/>
            </a:pPr>
            <a:endParaRPr lang="en-US" sz="3200" dirty="0"/>
          </a:p>
          <a:p>
            <a:pPr marL="0" indent="0">
              <a:buNone/>
            </a:pPr>
            <a:r>
              <a:rPr lang="en-US" sz="3200" dirty="0"/>
              <a:t>Writing is a concrete form of documentary evidence that can be used for </a:t>
            </a:r>
            <a:r>
              <a:rPr lang="en-US" sz="3200" b="1" dirty="0"/>
              <a:t>future reference</a:t>
            </a:r>
            <a:r>
              <a:rPr lang="en-US" sz="3200" dirty="0"/>
              <a:t>.</a:t>
            </a:r>
          </a:p>
        </p:txBody>
      </p:sp>
      <p:pic>
        <p:nvPicPr>
          <p:cNvPr id="4" name="Picture 3">
            <a:extLst>
              <a:ext uri="{FF2B5EF4-FFF2-40B4-BE49-F238E27FC236}">
                <a16:creationId xmlns:a16="http://schemas.microsoft.com/office/drawing/2014/main" id="{BF46170F-82ED-AD4D-8237-34E43E7FBFA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04338" y="1704887"/>
            <a:ext cx="3981003" cy="4051337"/>
          </a:xfrm>
          <a:prstGeom prst="rect">
            <a:avLst/>
          </a:prstGeom>
        </p:spPr>
      </p:pic>
    </p:spTree>
    <p:extLst>
      <p:ext uri="{BB962C8B-B14F-4D97-AF65-F5344CB8AC3E}">
        <p14:creationId xmlns:p14="http://schemas.microsoft.com/office/powerpoint/2010/main" val="1319982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Tips for Effective Writing</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959743" y="1588539"/>
            <a:ext cx="5394057" cy="4203440"/>
          </a:xfrm>
        </p:spPr>
        <p:txBody>
          <a:bodyPr>
            <a:normAutofit/>
          </a:bodyPr>
          <a:lstStyle/>
          <a:p>
            <a:pPr lvl="0" fontAlgn="base"/>
            <a:r>
              <a:rPr lang="en-US" sz="3200" dirty="0"/>
              <a:t>Know your audience</a:t>
            </a:r>
          </a:p>
          <a:p>
            <a:pPr lvl="0" fontAlgn="base"/>
            <a:r>
              <a:rPr lang="en-US" sz="3200" dirty="0"/>
              <a:t>Think like a reporter</a:t>
            </a:r>
          </a:p>
          <a:p>
            <a:pPr lvl="0" fontAlgn="base"/>
            <a:r>
              <a:rPr lang="en-US" sz="3200" dirty="0"/>
              <a:t>Consider how your message will be interpreted</a:t>
            </a:r>
          </a:p>
          <a:p>
            <a:pPr lvl="0" fontAlgn="base"/>
            <a:r>
              <a:rPr lang="en-US" sz="3200" dirty="0"/>
              <a:t>Keep it short</a:t>
            </a:r>
          </a:p>
          <a:p>
            <a:r>
              <a:rPr lang="en-US" sz="3200" dirty="0"/>
              <a:t>Proofread</a:t>
            </a:r>
          </a:p>
        </p:txBody>
      </p:sp>
      <p:pic>
        <p:nvPicPr>
          <p:cNvPr id="6" name="Picture 5">
            <a:extLst>
              <a:ext uri="{FF2B5EF4-FFF2-40B4-BE49-F238E27FC236}">
                <a16:creationId xmlns:a16="http://schemas.microsoft.com/office/drawing/2014/main" id="{78D3238D-1AE5-F84E-80B9-E21C506A5C82}"/>
              </a:ext>
            </a:extLst>
          </p:cNvPr>
          <p:cNvPicPr>
            <a:picLocks noChangeAspect="1"/>
          </p:cNvPicPr>
          <p:nvPr/>
        </p:nvPicPr>
        <p:blipFill>
          <a:blip r:embed="rId2"/>
          <a:stretch>
            <a:fillRect/>
          </a:stretch>
        </p:blipFill>
        <p:spPr>
          <a:xfrm>
            <a:off x="1441450" y="1588539"/>
            <a:ext cx="3987800" cy="4123235"/>
          </a:xfrm>
          <a:prstGeom prst="rect">
            <a:avLst/>
          </a:prstGeom>
        </p:spPr>
      </p:pic>
    </p:spTree>
    <p:extLst>
      <p:ext uri="{BB962C8B-B14F-4D97-AF65-F5344CB8AC3E}">
        <p14:creationId xmlns:p14="http://schemas.microsoft.com/office/powerpoint/2010/main" val="98832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Four Types of Written Communication</a:t>
            </a:r>
          </a:p>
        </p:txBody>
      </p:sp>
      <p:pic>
        <p:nvPicPr>
          <p:cNvPr id="11" name="Picture 10">
            <a:extLst>
              <a:ext uri="{FF2B5EF4-FFF2-40B4-BE49-F238E27FC236}">
                <a16:creationId xmlns:a16="http://schemas.microsoft.com/office/drawing/2014/main" id="{DAFE9424-005F-8E4B-A5FE-A317EB992CC4}"/>
              </a:ext>
            </a:extLst>
          </p:cNvPr>
          <p:cNvPicPr>
            <a:picLocks noChangeAspect="1"/>
          </p:cNvPicPr>
          <p:nvPr/>
        </p:nvPicPr>
        <p:blipFill>
          <a:blip r:embed="rId2"/>
          <a:stretch>
            <a:fillRect/>
          </a:stretch>
        </p:blipFill>
        <p:spPr>
          <a:xfrm>
            <a:off x="2603500" y="1568238"/>
            <a:ext cx="6985000" cy="4483312"/>
          </a:xfrm>
          <a:prstGeom prst="rect">
            <a:avLst/>
          </a:prstGeom>
        </p:spPr>
      </p:pic>
    </p:spTree>
    <p:extLst>
      <p:ext uri="{BB962C8B-B14F-4D97-AF65-F5344CB8AC3E}">
        <p14:creationId xmlns:p14="http://schemas.microsoft.com/office/powerpoint/2010/main" val="212935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chemeClr val="bg1"/>
                </a:solidFill>
              </a:rPr>
              <a:t>For more information, contact:</a:t>
            </a:r>
          </a:p>
          <a:p>
            <a:pPr algn="l">
              <a:lnSpc>
                <a:spcPct val="100000"/>
              </a:lnSpc>
              <a:spcBef>
                <a:spcPts val="0"/>
              </a:spcBef>
            </a:pPr>
            <a:r>
              <a:rPr lang="en-US" sz="1400" b="1" dirty="0">
                <a:solidFill>
                  <a:schemeClr val="bg1"/>
                </a:solidFill>
              </a:rPr>
              <a:t>Your Name</a:t>
            </a:r>
            <a:r>
              <a:rPr lang="en-US" sz="1400" dirty="0">
                <a:solidFill>
                  <a:schemeClr val="bg1"/>
                </a:solidFill>
              </a:rPr>
              <a:t>, Your</a:t>
            </a:r>
            <a:r>
              <a:rPr lang="en-US" sz="1400" baseline="0" dirty="0">
                <a:solidFill>
                  <a:schemeClr val="bg1"/>
                </a:solidFill>
              </a:rPr>
              <a:t> Title</a:t>
            </a:r>
            <a:endParaRPr lang="en-US" sz="1400" dirty="0">
              <a:solidFill>
                <a:schemeClr val="bg1"/>
              </a:solidFill>
            </a:endParaRPr>
          </a:p>
          <a:p>
            <a:pPr algn="l">
              <a:lnSpc>
                <a:spcPct val="100000"/>
              </a:lnSpc>
              <a:spcBef>
                <a:spcPts val="0"/>
              </a:spcBef>
            </a:pPr>
            <a:r>
              <a:rPr lang="en-US" sz="1400" dirty="0" err="1">
                <a:solidFill>
                  <a:srgbClr val="92D050"/>
                </a:solidFill>
              </a:rPr>
              <a:t>your-email@fourhcouncil.edu</a:t>
            </a:r>
            <a:endParaRPr lang="en-US" sz="1400" dirty="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550794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lstStyle/>
          <a:p>
            <a:r>
              <a:rPr lang="en-US" dirty="0"/>
              <a:t>Writing Skills – Communications Domain</a:t>
            </a:r>
          </a:p>
        </p:txBody>
      </p:sp>
    </p:spTree>
    <p:extLst>
      <p:ext uri="{BB962C8B-B14F-4D97-AF65-F5344CB8AC3E}">
        <p14:creationId xmlns:p14="http://schemas.microsoft.com/office/powerpoint/2010/main" val="3906504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What’s Wrong with this Message?!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6648450" cy="4169350"/>
          </a:xfrm>
        </p:spPr>
        <p:txBody>
          <a:bodyPr>
            <a:normAutofit/>
          </a:bodyPr>
          <a:lstStyle/>
          <a:p>
            <a:pPr marL="0" indent="0">
              <a:buNone/>
            </a:pPr>
            <a:r>
              <a:rPr lang="en-US" sz="2800" dirty="0"/>
              <a:t>Text message to 4-H club members:</a:t>
            </a:r>
          </a:p>
          <a:p>
            <a:pPr marL="0" indent="0">
              <a:buNone/>
            </a:pPr>
            <a:br>
              <a:rPr lang="en-US" sz="2800" dirty="0"/>
            </a:br>
            <a:r>
              <a:rPr lang="en-US" sz="4000" dirty="0"/>
              <a:t>Hey everyone! Looking forward to seeing you at our club meeting later this week! Don’t forget your stuff and be sure to bring the form.</a:t>
            </a:r>
            <a:endParaRPr lang="en-US" sz="2800" dirty="0"/>
          </a:p>
        </p:txBody>
      </p:sp>
      <p:grpSp>
        <p:nvGrpSpPr>
          <p:cNvPr id="8" name="Group 7">
            <a:extLst>
              <a:ext uri="{FF2B5EF4-FFF2-40B4-BE49-F238E27FC236}">
                <a16:creationId xmlns:a16="http://schemas.microsoft.com/office/drawing/2014/main" id="{50AC4232-1530-794F-B565-672FF0251320}"/>
              </a:ext>
            </a:extLst>
          </p:cNvPr>
          <p:cNvGrpSpPr/>
          <p:nvPr/>
        </p:nvGrpSpPr>
        <p:grpSpPr>
          <a:xfrm>
            <a:off x="8248650" y="2514600"/>
            <a:ext cx="3314700" cy="2457450"/>
            <a:chOff x="8248650" y="2419350"/>
            <a:chExt cx="3314700" cy="2457450"/>
          </a:xfrm>
        </p:grpSpPr>
        <p:pic>
          <p:nvPicPr>
            <p:cNvPr id="4" name="Picture 3">
              <a:extLst>
                <a:ext uri="{FF2B5EF4-FFF2-40B4-BE49-F238E27FC236}">
                  <a16:creationId xmlns:a16="http://schemas.microsoft.com/office/drawing/2014/main" id="{2E71D8E2-9FCB-8348-8BC0-B50EBE2819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48650" y="4419600"/>
              <a:ext cx="3314700" cy="457200"/>
            </a:xfrm>
            <a:prstGeom prst="rect">
              <a:avLst/>
            </a:prstGeom>
          </p:spPr>
        </p:pic>
        <p:pic>
          <p:nvPicPr>
            <p:cNvPr id="5" name="Picture 4">
              <a:extLst>
                <a:ext uri="{FF2B5EF4-FFF2-40B4-BE49-F238E27FC236}">
                  <a16:creationId xmlns:a16="http://schemas.microsoft.com/office/drawing/2014/main" id="{1D7F9D62-DDE7-094A-B5DA-52809867C2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48650" y="3752850"/>
              <a:ext cx="3314700" cy="457200"/>
            </a:xfrm>
            <a:prstGeom prst="rect">
              <a:avLst/>
            </a:prstGeom>
          </p:spPr>
        </p:pic>
        <p:pic>
          <p:nvPicPr>
            <p:cNvPr id="6" name="Picture 5">
              <a:extLst>
                <a:ext uri="{FF2B5EF4-FFF2-40B4-BE49-F238E27FC236}">
                  <a16:creationId xmlns:a16="http://schemas.microsoft.com/office/drawing/2014/main" id="{A701A321-23DF-3F42-8893-5BE3E6FA22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8650" y="3086100"/>
              <a:ext cx="3314700" cy="457200"/>
            </a:xfrm>
            <a:prstGeom prst="rect">
              <a:avLst/>
            </a:prstGeom>
          </p:spPr>
        </p:pic>
        <p:pic>
          <p:nvPicPr>
            <p:cNvPr id="7" name="Picture 6">
              <a:extLst>
                <a:ext uri="{FF2B5EF4-FFF2-40B4-BE49-F238E27FC236}">
                  <a16:creationId xmlns:a16="http://schemas.microsoft.com/office/drawing/2014/main" id="{E12BA566-AB3C-6741-B27E-9E3F18C43E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48650" y="2419350"/>
              <a:ext cx="3314700" cy="457199"/>
            </a:xfrm>
            <a:prstGeom prst="rect">
              <a:avLst/>
            </a:prstGeom>
          </p:spPr>
        </p:pic>
      </p:grpSp>
    </p:spTree>
    <p:extLst>
      <p:ext uri="{BB962C8B-B14F-4D97-AF65-F5344CB8AC3E}">
        <p14:creationId xmlns:p14="http://schemas.microsoft.com/office/powerpoint/2010/main" val="176304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Tips to Transactional Speaking</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6556248" y="1623924"/>
            <a:ext cx="4797552" cy="4238396"/>
          </a:xfrm>
        </p:spPr>
        <p:txBody>
          <a:bodyPr>
            <a:normAutofit lnSpcReduction="10000"/>
          </a:bodyPr>
          <a:lstStyle/>
          <a:p>
            <a:pPr lvl="0" fontAlgn="base">
              <a:lnSpc>
                <a:spcPct val="110000"/>
              </a:lnSpc>
              <a:spcBef>
                <a:spcPts val="0"/>
              </a:spcBef>
              <a:spcAft>
                <a:spcPts val="1200"/>
              </a:spcAft>
            </a:pPr>
            <a:r>
              <a:rPr lang="en-US" dirty="0"/>
              <a:t>Be prepared</a:t>
            </a:r>
          </a:p>
          <a:p>
            <a:pPr lvl="0" fontAlgn="base">
              <a:lnSpc>
                <a:spcPct val="110000"/>
              </a:lnSpc>
              <a:spcBef>
                <a:spcPts val="0"/>
              </a:spcBef>
              <a:spcAft>
                <a:spcPts val="1200"/>
              </a:spcAft>
            </a:pPr>
            <a:r>
              <a:rPr lang="en-US" dirty="0"/>
              <a:t>Organize your thoughts (have notes ready to keep on track if necessary)</a:t>
            </a:r>
          </a:p>
          <a:p>
            <a:pPr lvl="0" fontAlgn="base">
              <a:lnSpc>
                <a:spcPct val="110000"/>
              </a:lnSpc>
              <a:spcBef>
                <a:spcPts val="0"/>
              </a:spcBef>
              <a:spcAft>
                <a:spcPts val="1200"/>
              </a:spcAft>
            </a:pPr>
            <a:r>
              <a:rPr lang="en-US" dirty="0"/>
              <a:t>Reinforce key points</a:t>
            </a:r>
          </a:p>
          <a:p>
            <a:pPr lvl="0" fontAlgn="base">
              <a:lnSpc>
                <a:spcPct val="110000"/>
              </a:lnSpc>
              <a:spcBef>
                <a:spcPts val="0"/>
              </a:spcBef>
              <a:spcAft>
                <a:spcPts val="1200"/>
              </a:spcAft>
            </a:pPr>
            <a:r>
              <a:rPr lang="en-US" dirty="0"/>
              <a:t>Reflect on how your statements will be perceived before you say them</a:t>
            </a:r>
          </a:p>
          <a:p>
            <a:pPr lvl="0" fontAlgn="base">
              <a:lnSpc>
                <a:spcPct val="110000"/>
              </a:lnSpc>
              <a:spcBef>
                <a:spcPts val="0"/>
              </a:spcBef>
              <a:spcAft>
                <a:spcPts val="1200"/>
              </a:spcAft>
            </a:pPr>
            <a:r>
              <a:rPr lang="en-US" dirty="0"/>
              <a:t>Know when to stop talking</a:t>
            </a:r>
          </a:p>
        </p:txBody>
      </p:sp>
      <p:pic>
        <p:nvPicPr>
          <p:cNvPr id="7" name="Picture 6">
            <a:extLst>
              <a:ext uri="{FF2B5EF4-FFF2-40B4-BE49-F238E27FC236}">
                <a16:creationId xmlns:a16="http://schemas.microsoft.com/office/drawing/2014/main" id="{4C5AD65F-D053-034C-AF64-B4B0520D7D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0280" y="1623924"/>
            <a:ext cx="4343401" cy="4642155"/>
          </a:xfrm>
          <a:prstGeom prst="rect">
            <a:avLst/>
          </a:prstGeom>
        </p:spPr>
      </p:pic>
    </p:spTree>
    <p:extLst>
      <p:ext uri="{BB962C8B-B14F-4D97-AF65-F5344CB8AC3E}">
        <p14:creationId xmlns:p14="http://schemas.microsoft.com/office/powerpoint/2010/main" val="2396859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What’s Wrong with this Message?!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6648450" cy="4435554"/>
          </a:xfrm>
        </p:spPr>
        <p:txBody>
          <a:bodyPr>
            <a:normAutofit fontScale="62500" lnSpcReduction="20000"/>
          </a:bodyPr>
          <a:lstStyle/>
          <a:p>
            <a:pPr marL="0" indent="0">
              <a:lnSpc>
                <a:spcPct val="120000"/>
              </a:lnSpc>
              <a:spcBef>
                <a:spcPts val="0"/>
              </a:spcBef>
              <a:buNone/>
            </a:pPr>
            <a:r>
              <a:rPr lang="en-US" sz="4000" dirty="0"/>
              <a:t>Email message re: preparation for the Fair Exhibit Hall:</a:t>
            </a:r>
            <a:br>
              <a:rPr lang="en-US" sz="4000" dirty="0"/>
            </a:br>
            <a:br>
              <a:rPr lang="en-US" sz="2800" dirty="0"/>
            </a:br>
            <a:r>
              <a:rPr lang="en-US" sz="4600" dirty="0"/>
              <a:t>Don’t forget to bring you’re projects too the exhibit Hall next week on </a:t>
            </a:r>
            <a:r>
              <a:rPr lang="en-US" sz="4600" dirty="0" err="1"/>
              <a:t>tuesday</a:t>
            </a:r>
            <a:r>
              <a:rPr lang="en-US" sz="4600" dirty="0"/>
              <a:t>. We talked about the steps you need to follow at are last meeting. remember there is a limit on how many things you can enter. Call me if you have questions.</a:t>
            </a:r>
            <a:endParaRPr lang="en-US" sz="2800" dirty="0"/>
          </a:p>
        </p:txBody>
      </p:sp>
      <p:grpSp>
        <p:nvGrpSpPr>
          <p:cNvPr id="8" name="Group 7">
            <a:extLst>
              <a:ext uri="{FF2B5EF4-FFF2-40B4-BE49-F238E27FC236}">
                <a16:creationId xmlns:a16="http://schemas.microsoft.com/office/drawing/2014/main" id="{50AC4232-1530-794F-B565-672FF0251320}"/>
              </a:ext>
            </a:extLst>
          </p:cNvPr>
          <p:cNvGrpSpPr/>
          <p:nvPr/>
        </p:nvGrpSpPr>
        <p:grpSpPr>
          <a:xfrm>
            <a:off x="8248650" y="2514600"/>
            <a:ext cx="3314700" cy="2457450"/>
            <a:chOff x="8248650" y="2419350"/>
            <a:chExt cx="3314700" cy="2457450"/>
          </a:xfrm>
        </p:grpSpPr>
        <p:pic>
          <p:nvPicPr>
            <p:cNvPr id="4" name="Picture 3">
              <a:extLst>
                <a:ext uri="{FF2B5EF4-FFF2-40B4-BE49-F238E27FC236}">
                  <a16:creationId xmlns:a16="http://schemas.microsoft.com/office/drawing/2014/main" id="{2E71D8E2-9FCB-8348-8BC0-B50EBE2819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48650" y="4419600"/>
              <a:ext cx="3314700" cy="457200"/>
            </a:xfrm>
            <a:prstGeom prst="rect">
              <a:avLst/>
            </a:prstGeom>
          </p:spPr>
        </p:pic>
        <p:pic>
          <p:nvPicPr>
            <p:cNvPr id="5" name="Picture 4">
              <a:extLst>
                <a:ext uri="{FF2B5EF4-FFF2-40B4-BE49-F238E27FC236}">
                  <a16:creationId xmlns:a16="http://schemas.microsoft.com/office/drawing/2014/main" id="{1D7F9D62-DDE7-094A-B5DA-52809867C2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48650" y="3752850"/>
              <a:ext cx="3314700" cy="457200"/>
            </a:xfrm>
            <a:prstGeom prst="rect">
              <a:avLst/>
            </a:prstGeom>
          </p:spPr>
        </p:pic>
        <p:pic>
          <p:nvPicPr>
            <p:cNvPr id="6" name="Picture 5">
              <a:extLst>
                <a:ext uri="{FF2B5EF4-FFF2-40B4-BE49-F238E27FC236}">
                  <a16:creationId xmlns:a16="http://schemas.microsoft.com/office/drawing/2014/main" id="{A701A321-23DF-3F42-8893-5BE3E6FA22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8650" y="3086100"/>
              <a:ext cx="3314700" cy="457200"/>
            </a:xfrm>
            <a:prstGeom prst="rect">
              <a:avLst/>
            </a:prstGeom>
          </p:spPr>
        </p:pic>
        <p:pic>
          <p:nvPicPr>
            <p:cNvPr id="7" name="Picture 6">
              <a:extLst>
                <a:ext uri="{FF2B5EF4-FFF2-40B4-BE49-F238E27FC236}">
                  <a16:creationId xmlns:a16="http://schemas.microsoft.com/office/drawing/2014/main" id="{E12BA566-AB3C-6741-B27E-9E3F18C43E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48650" y="2419350"/>
              <a:ext cx="3314700" cy="457199"/>
            </a:xfrm>
            <a:prstGeom prst="rect">
              <a:avLst/>
            </a:prstGeom>
          </p:spPr>
        </p:pic>
      </p:grpSp>
    </p:spTree>
    <p:extLst>
      <p:ext uri="{BB962C8B-B14F-4D97-AF65-F5344CB8AC3E}">
        <p14:creationId xmlns:p14="http://schemas.microsoft.com/office/powerpoint/2010/main" val="1683800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What’s Wrong with this Message?!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6648450" cy="4750864"/>
          </a:xfrm>
        </p:spPr>
        <p:txBody>
          <a:bodyPr>
            <a:normAutofit fontScale="77500" lnSpcReduction="20000"/>
          </a:bodyPr>
          <a:lstStyle/>
          <a:p>
            <a:pPr marL="0" indent="0">
              <a:buNone/>
            </a:pPr>
            <a:r>
              <a:rPr lang="en-US" sz="3600" dirty="0"/>
              <a:t>Letter to 4-H leaders association/council:</a:t>
            </a:r>
          </a:p>
          <a:p>
            <a:pPr marL="0" indent="0">
              <a:lnSpc>
                <a:spcPct val="120000"/>
              </a:lnSpc>
              <a:spcBef>
                <a:spcPts val="0"/>
              </a:spcBef>
              <a:buNone/>
            </a:pPr>
            <a:br>
              <a:rPr lang="en-US" sz="2800" dirty="0"/>
            </a:br>
            <a:r>
              <a:rPr lang="en-US" sz="4000" dirty="0"/>
              <a:t>Dear leaders-</a:t>
            </a:r>
          </a:p>
          <a:p>
            <a:pPr marL="0" indent="0">
              <a:lnSpc>
                <a:spcPct val="120000"/>
              </a:lnSpc>
              <a:spcBef>
                <a:spcPts val="0"/>
              </a:spcBef>
              <a:buNone/>
            </a:pPr>
            <a:r>
              <a:rPr lang="en-US" sz="4000" dirty="0"/>
              <a:t>I think you made a bad decision when you took away some of the camp scholarships. Our 4-H members really enjoy going to camp but now they can’t go because of the decision you made. You should really offer more scholarships.</a:t>
            </a:r>
          </a:p>
        </p:txBody>
      </p:sp>
      <p:grpSp>
        <p:nvGrpSpPr>
          <p:cNvPr id="8" name="Group 7">
            <a:extLst>
              <a:ext uri="{FF2B5EF4-FFF2-40B4-BE49-F238E27FC236}">
                <a16:creationId xmlns:a16="http://schemas.microsoft.com/office/drawing/2014/main" id="{50AC4232-1530-794F-B565-672FF0251320}"/>
              </a:ext>
            </a:extLst>
          </p:cNvPr>
          <p:cNvGrpSpPr/>
          <p:nvPr/>
        </p:nvGrpSpPr>
        <p:grpSpPr>
          <a:xfrm>
            <a:off x="8248650" y="2514600"/>
            <a:ext cx="3314700" cy="2457450"/>
            <a:chOff x="8248650" y="2419350"/>
            <a:chExt cx="3314700" cy="2457450"/>
          </a:xfrm>
        </p:grpSpPr>
        <p:pic>
          <p:nvPicPr>
            <p:cNvPr id="4" name="Picture 3">
              <a:extLst>
                <a:ext uri="{FF2B5EF4-FFF2-40B4-BE49-F238E27FC236}">
                  <a16:creationId xmlns:a16="http://schemas.microsoft.com/office/drawing/2014/main" id="{2E71D8E2-9FCB-8348-8BC0-B50EBE2819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48650" y="4419600"/>
              <a:ext cx="3314700" cy="457200"/>
            </a:xfrm>
            <a:prstGeom prst="rect">
              <a:avLst/>
            </a:prstGeom>
          </p:spPr>
        </p:pic>
        <p:pic>
          <p:nvPicPr>
            <p:cNvPr id="5" name="Picture 4">
              <a:extLst>
                <a:ext uri="{FF2B5EF4-FFF2-40B4-BE49-F238E27FC236}">
                  <a16:creationId xmlns:a16="http://schemas.microsoft.com/office/drawing/2014/main" id="{1D7F9D62-DDE7-094A-B5DA-52809867C24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48650" y="3752850"/>
              <a:ext cx="3314700" cy="457200"/>
            </a:xfrm>
            <a:prstGeom prst="rect">
              <a:avLst/>
            </a:prstGeom>
          </p:spPr>
        </p:pic>
        <p:pic>
          <p:nvPicPr>
            <p:cNvPr id="6" name="Picture 5">
              <a:extLst>
                <a:ext uri="{FF2B5EF4-FFF2-40B4-BE49-F238E27FC236}">
                  <a16:creationId xmlns:a16="http://schemas.microsoft.com/office/drawing/2014/main" id="{A701A321-23DF-3F42-8893-5BE3E6FA22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48650" y="3086100"/>
              <a:ext cx="3314700" cy="457200"/>
            </a:xfrm>
            <a:prstGeom prst="rect">
              <a:avLst/>
            </a:prstGeom>
          </p:spPr>
        </p:pic>
        <p:pic>
          <p:nvPicPr>
            <p:cNvPr id="7" name="Picture 6">
              <a:extLst>
                <a:ext uri="{FF2B5EF4-FFF2-40B4-BE49-F238E27FC236}">
                  <a16:creationId xmlns:a16="http://schemas.microsoft.com/office/drawing/2014/main" id="{E12BA566-AB3C-6741-B27E-9E3F18C43E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48650" y="2419350"/>
              <a:ext cx="3314700" cy="457199"/>
            </a:xfrm>
            <a:prstGeom prst="rect">
              <a:avLst/>
            </a:prstGeom>
          </p:spPr>
        </p:pic>
      </p:grpSp>
    </p:spTree>
    <p:extLst>
      <p:ext uri="{BB962C8B-B14F-4D97-AF65-F5344CB8AC3E}">
        <p14:creationId xmlns:p14="http://schemas.microsoft.com/office/powerpoint/2010/main" val="3959242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Write it Up! </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451976"/>
          </a:xfrm>
        </p:spPr>
        <p:txBody>
          <a:bodyPr>
            <a:normAutofit fontScale="85000" lnSpcReduction="20000"/>
          </a:bodyPr>
          <a:lstStyle/>
          <a:p>
            <a:pPr marL="514350" indent="-514350">
              <a:lnSpc>
                <a:spcPct val="120000"/>
              </a:lnSpc>
              <a:spcBef>
                <a:spcPts val="0"/>
              </a:spcBef>
              <a:buFont typeface="+mj-lt"/>
              <a:buAutoNum type="arabicPeriod"/>
            </a:pPr>
            <a:r>
              <a:rPr lang="en-US" sz="3500" dirty="0"/>
              <a:t>Choose a recent 4-H event or activity (club, county, state or national).</a:t>
            </a:r>
          </a:p>
          <a:p>
            <a:pPr marL="514350" indent="-514350">
              <a:lnSpc>
                <a:spcPct val="120000"/>
              </a:lnSpc>
              <a:spcBef>
                <a:spcPts val="0"/>
              </a:spcBef>
              <a:buFont typeface="+mj-lt"/>
              <a:buAutoNum type="arabicPeriod"/>
            </a:pPr>
            <a:r>
              <a:rPr lang="en-US" sz="3500" dirty="0"/>
              <a:t>Write a concise informative communication.</a:t>
            </a:r>
          </a:p>
          <a:p>
            <a:pPr marL="514350" indent="-514350">
              <a:lnSpc>
                <a:spcPct val="120000"/>
              </a:lnSpc>
              <a:spcBef>
                <a:spcPts val="0"/>
              </a:spcBef>
              <a:buFont typeface="+mj-lt"/>
              <a:buAutoNum type="arabicPeriod"/>
            </a:pPr>
            <a:r>
              <a:rPr lang="en-US" sz="3500" dirty="0"/>
              <a:t>Address the 5 W’s</a:t>
            </a:r>
          </a:p>
          <a:p>
            <a:pPr lvl="1">
              <a:lnSpc>
                <a:spcPct val="120000"/>
              </a:lnSpc>
              <a:spcBef>
                <a:spcPts val="0"/>
              </a:spcBef>
            </a:pPr>
            <a:r>
              <a:rPr lang="en-US" sz="2900" dirty="0"/>
              <a:t>Who</a:t>
            </a:r>
          </a:p>
          <a:p>
            <a:pPr lvl="1">
              <a:lnSpc>
                <a:spcPct val="120000"/>
              </a:lnSpc>
              <a:spcBef>
                <a:spcPts val="0"/>
              </a:spcBef>
            </a:pPr>
            <a:r>
              <a:rPr lang="en-US" sz="2900" dirty="0"/>
              <a:t>What</a:t>
            </a:r>
          </a:p>
          <a:p>
            <a:pPr lvl="1">
              <a:lnSpc>
                <a:spcPct val="120000"/>
              </a:lnSpc>
              <a:spcBef>
                <a:spcPts val="0"/>
              </a:spcBef>
            </a:pPr>
            <a:r>
              <a:rPr lang="en-US" sz="2900" dirty="0"/>
              <a:t>Where</a:t>
            </a:r>
          </a:p>
          <a:p>
            <a:pPr lvl="1">
              <a:lnSpc>
                <a:spcPct val="120000"/>
              </a:lnSpc>
              <a:spcBef>
                <a:spcPts val="0"/>
              </a:spcBef>
            </a:pPr>
            <a:r>
              <a:rPr lang="en-US" sz="2900" dirty="0"/>
              <a:t>When</a:t>
            </a:r>
          </a:p>
          <a:p>
            <a:pPr lvl="1">
              <a:lnSpc>
                <a:spcPct val="120000"/>
              </a:lnSpc>
              <a:spcBef>
                <a:spcPts val="0"/>
              </a:spcBef>
            </a:pPr>
            <a:r>
              <a:rPr lang="en-US" sz="2900" dirty="0"/>
              <a:t>Why</a:t>
            </a:r>
          </a:p>
          <a:p>
            <a:pPr marL="515938" indent="-515938">
              <a:lnSpc>
                <a:spcPct val="120000"/>
              </a:lnSpc>
              <a:spcBef>
                <a:spcPts val="0"/>
              </a:spcBef>
              <a:buFont typeface="+mj-lt"/>
              <a:buAutoNum type="arabicPeriod"/>
            </a:pPr>
            <a:r>
              <a:rPr lang="en-US" sz="3500" dirty="0"/>
              <a:t>Share write up with small groups for feedback. </a:t>
            </a:r>
          </a:p>
          <a:p>
            <a:endParaRPr lang="en-US" dirty="0"/>
          </a:p>
        </p:txBody>
      </p:sp>
    </p:spTree>
    <p:extLst>
      <p:ext uri="{BB962C8B-B14F-4D97-AF65-F5344CB8AC3E}">
        <p14:creationId xmlns:p14="http://schemas.microsoft.com/office/powerpoint/2010/main" val="5874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70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758463"/>
            <a:ext cx="5212552" cy="2191746"/>
          </a:xfrm>
        </p:spPr>
        <p:txBody>
          <a:bodyPr>
            <a:normAutofit/>
          </a:bodyPr>
          <a:lstStyle/>
          <a:p>
            <a:r>
              <a:rPr lang="en-US" dirty="0"/>
              <a:t>Nonverbal Communication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lstStyle/>
          <a:p>
            <a:r>
              <a:rPr lang="en-US" dirty="0"/>
              <a:t>Communications Domain</a:t>
            </a:r>
          </a:p>
        </p:txBody>
      </p:sp>
    </p:spTree>
    <p:extLst>
      <p:ext uri="{BB962C8B-B14F-4D97-AF65-F5344CB8AC3E}">
        <p14:creationId xmlns:p14="http://schemas.microsoft.com/office/powerpoint/2010/main" val="2109849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Nonverbal Communication is</a:t>
            </a:r>
          </a:p>
        </p:txBody>
      </p:sp>
      <p:sp>
        <p:nvSpPr>
          <p:cNvPr id="3" name="Content Placeholder 2"/>
          <p:cNvSpPr>
            <a:spLocks noGrp="1"/>
          </p:cNvSpPr>
          <p:nvPr>
            <p:ph idx="1"/>
          </p:nvPr>
        </p:nvSpPr>
        <p:spPr>
          <a:xfrm>
            <a:off x="838200" y="1586874"/>
            <a:ext cx="4511040" cy="4169350"/>
          </a:xfrm>
        </p:spPr>
        <p:txBody>
          <a:bodyPr>
            <a:normAutofit/>
          </a:bodyPr>
          <a:lstStyle/>
          <a:p>
            <a:r>
              <a:rPr lang="en-US" dirty="0"/>
              <a:t>How words are spoken (tone, pitch, pace), </a:t>
            </a:r>
          </a:p>
          <a:p>
            <a:r>
              <a:rPr lang="en-US" dirty="0"/>
              <a:t>Body language (gestures, facial expressions, posture), </a:t>
            </a:r>
          </a:p>
          <a:p>
            <a:r>
              <a:rPr lang="en-US" dirty="0"/>
              <a:t>Non-language sounds (whistling, clapping, sighing), </a:t>
            </a:r>
          </a:p>
          <a:p>
            <a:r>
              <a:rPr lang="en-US" dirty="0"/>
              <a:t>Visual cues (symbols, motions), and </a:t>
            </a:r>
          </a:p>
          <a:p>
            <a:r>
              <a:rPr lang="en-US" dirty="0"/>
              <a:t>Tactile responses (touching)</a:t>
            </a:r>
            <a:r>
              <a:rPr lang="en-US" sz="3600" dirty="0"/>
              <a:t> </a:t>
            </a:r>
            <a:endParaRPr lang="en-US" sz="1800" dirty="0"/>
          </a:p>
        </p:txBody>
      </p:sp>
      <p:pic>
        <p:nvPicPr>
          <p:cNvPr id="6" name="Picture 5">
            <a:extLst>
              <a:ext uri="{FF2B5EF4-FFF2-40B4-BE49-F238E27FC236}">
                <a16:creationId xmlns:a16="http://schemas.microsoft.com/office/drawing/2014/main" id="{44408435-54C7-3449-9944-331C98365D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73"/>
          <a:stretch/>
        </p:blipFill>
        <p:spPr>
          <a:xfrm>
            <a:off x="6360761" y="1586874"/>
            <a:ext cx="4993039" cy="4240924"/>
          </a:xfrm>
          <a:prstGeom prst="rect">
            <a:avLst/>
          </a:prstGeom>
        </p:spPr>
      </p:pic>
    </p:spTree>
    <p:extLst>
      <p:ext uri="{BB962C8B-B14F-4D97-AF65-F5344CB8AC3E}">
        <p14:creationId xmlns:p14="http://schemas.microsoft.com/office/powerpoint/2010/main" val="2776825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Purposes of Nonverbal Communication</a:t>
            </a:r>
          </a:p>
        </p:txBody>
      </p:sp>
      <p:sp>
        <p:nvSpPr>
          <p:cNvPr id="3" name="Content Placeholder 2"/>
          <p:cNvSpPr>
            <a:spLocks noGrp="1"/>
          </p:cNvSpPr>
          <p:nvPr>
            <p:ph idx="1"/>
          </p:nvPr>
        </p:nvSpPr>
        <p:spPr>
          <a:xfrm>
            <a:off x="838201" y="1586874"/>
            <a:ext cx="4264151" cy="4169350"/>
          </a:xfrm>
        </p:spPr>
        <p:txBody>
          <a:bodyPr>
            <a:normAutofit lnSpcReduction="10000"/>
          </a:bodyPr>
          <a:lstStyle/>
          <a:p>
            <a:pPr marL="457200" lvl="0" indent="-457200">
              <a:buFont typeface="+mj-lt"/>
              <a:buAutoNum type="arabicPeriod"/>
            </a:pPr>
            <a:r>
              <a:rPr lang="en-US" sz="3200" dirty="0"/>
              <a:t>Convey emotions and attitudes behind spoken language,</a:t>
            </a:r>
          </a:p>
          <a:p>
            <a:pPr marL="457200" lvl="0" indent="-457200">
              <a:buFont typeface="+mj-lt"/>
              <a:buAutoNum type="arabicPeriod"/>
            </a:pPr>
            <a:r>
              <a:rPr lang="en-US" sz="3200" dirty="0"/>
              <a:t>Support or compliment words, and</a:t>
            </a:r>
          </a:p>
          <a:p>
            <a:pPr marL="457200" indent="-457200">
              <a:buFont typeface="+mj-lt"/>
              <a:buAutoNum type="arabicPeriod"/>
            </a:pPr>
            <a:r>
              <a:rPr lang="en-US" sz="3200" dirty="0"/>
              <a:t>Replace verbal communication</a:t>
            </a:r>
            <a:r>
              <a:rPr lang="en-US" sz="4400" dirty="0"/>
              <a:t> </a:t>
            </a:r>
            <a:endParaRPr lang="en-US" dirty="0"/>
          </a:p>
        </p:txBody>
      </p:sp>
      <p:pic>
        <p:nvPicPr>
          <p:cNvPr id="4" name="Picture 3">
            <a:extLst>
              <a:ext uri="{FF2B5EF4-FFF2-40B4-BE49-F238E27FC236}">
                <a16:creationId xmlns:a16="http://schemas.microsoft.com/office/drawing/2014/main" id="{CE634899-FB43-BC44-B16A-307EBAF8DE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68587" y="1586874"/>
            <a:ext cx="5285213" cy="4217356"/>
          </a:xfrm>
          <a:prstGeom prst="rect">
            <a:avLst/>
          </a:prstGeom>
        </p:spPr>
      </p:pic>
    </p:spTree>
    <p:extLst>
      <p:ext uri="{BB962C8B-B14F-4D97-AF65-F5344CB8AC3E}">
        <p14:creationId xmlns:p14="http://schemas.microsoft.com/office/powerpoint/2010/main" val="313825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Be Mindful of Nonverbal Cues</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083443" y="1623923"/>
            <a:ext cx="6270357" cy="4611985"/>
          </a:xfrm>
        </p:spPr>
        <p:txBody>
          <a:bodyPr>
            <a:normAutofit lnSpcReduction="10000"/>
          </a:bodyPr>
          <a:lstStyle/>
          <a:p>
            <a:pPr lvl="0"/>
            <a:r>
              <a:rPr lang="en-US" dirty="0"/>
              <a:t>Words and nonverbal cues should send the same message</a:t>
            </a:r>
          </a:p>
          <a:p>
            <a:pPr lvl="0"/>
            <a:r>
              <a:rPr lang="en-US" dirty="0"/>
              <a:t>Posture and expression in active listening show engagement to the speaker</a:t>
            </a:r>
          </a:p>
          <a:p>
            <a:pPr lvl="0"/>
            <a:r>
              <a:rPr lang="en-US" dirty="0"/>
              <a:t>Voice fluctuations, tone, and pace have impact on the listener </a:t>
            </a:r>
          </a:p>
          <a:p>
            <a:pPr lvl="0"/>
            <a:r>
              <a:rPr lang="en-US" dirty="0"/>
              <a:t>Distracting cues can send the wrong message</a:t>
            </a:r>
          </a:p>
          <a:p>
            <a:r>
              <a:rPr lang="en-US" dirty="0"/>
              <a:t>Culture can influence the use and perception of nonverbal communication </a:t>
            </a:r>
          </a:p>
          <a:p>
            <a:r>
              <a:rPr lang="en-US" dirty="0"/>
              <a:t>It is okay to seek clarification if you do not understand a nonverbal cue</a:t>
            </a:r>
          </a:p>
        </p:txBody>
      </p:sp>
      <p:pic>
        <p:nvPicPr>
          <p:cNvPr id="6" name="Picture 5">
            <a:extLst>
              <a:ext uri="{FF2B5EF4-FFF2-40B4-BE49-F238E27FC236}">
                <a16:creationId xmlns:a16="http://schemas.microsoft.com/office/drawing/2014/main" id="{BEFC41FC-FC4F-D547-889B-1CD72B0A343D}"/>
              </a:ext>
            </a:extLst>
          </p:cNvPr>
          <p:cNvPicPr/>
          <p:nvPr/>
        </p:nvPicPr>
        <p:blipFill>
          <a:blip r:embed="rId3">
            <a:clrChange>
              <a:clrFrom>
                <a:srgbClr val="FFFFFF"/>
              </a:clrFrom>
              <a:clrTo>
                <a:srgbClr val="FFFFFF">
                  <a:alpha val="0"/>
                </a:srgbClr>
              </a:clrTo>
            </a:clrChange>
          </a:blip>
          <a:stretch>
            <a:fillRect/>
          </a:stretch>
        </p:blipFill>
        <p:spPr>
          <a:xfrm>
            <a:off x="183870" y="1416851"/>
            <a:ext cx="4899573" cy="4500399"/>
          </a:xfrm>
          <a:prstGeom prst="rect">
            <a:avLst/>
          </a:prstGeom>
        </p:spPr>
      </p:pic>
    </p:spTree>
    <p:extLst>
      <p:ext uri="{BB962C8B-B14F-4D97-AF65-F5344CB8AC3E}">
        <p14:creationId xmlns:p14="http://schemas.microsoft.com/office/powerpoint/2010/main" val="2396811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chemeClr val="bg1"/>
                </a:solidFill>
              </a:rPr>
              <a:t>For more information, contact:</a:t>
            </a:r>
          </a:p>
          <a:p>
            <a:pPr algn="l">
              <a:lnSpc>
                <a:spcPct val="100000"/>
              </a:lnSpc>
              <a:spcBef>
                <a:spcPts val="0"/>
              </a:spcBef>
            </a:pPr>
            <a:r>
              <a:rPr lang="en-US" sz="1400" b="1" dirty="0">
                <a:solidFill>
                  <a:schemeClr val="bg1"/>
                </a:solidFill>
              </a:rPr>
              <a:t>Your Name</a:t>
            </a:r>
            <a:r>
              <a:rPr lang="en-US" sz="1400" dirty="0">
                <a:solidFill>
                  <a:schemeClr val="bg1"/>
                </a:solidFill>
              </a:rPr>
              <a:t>, Your</a:t>
            </a:r>
            <a:r>
              <a:rPr lang="en-US" sz="1400" baseline="0" dirty="0">
                <a:solidFill>
                  <a:schemeClr val="bg1"/>
                </a:solidFill>
              </a:rPr>
              <a:t> Title</a:t>
            </a:r>
            <a:endParaRPr lang="en-US" sz="1400" dirty="0">
              <a:solidFill>
                <a:schemeClr val="bg1"/>
              </a:solidFill>
            </a:endParaRPr>
          </a:p>
          <a:p>
            <a:pPr algn="l">
              <a:lnSpc>
                <a:spcPct val="100000"/>
              </a:lnSpc>
              <a:spcBef>
                <a:spcPts val="0"/>
              </a:spcBef>
            </a:pPr>
            <a:r>
              <a:rPr lang="en-US" sz="1400" dirty="0" err="1">
                <a:solidFill>
                  <a:srgbClr val="92D050"/>
                </a:solidFill>
              </a:rPr>
              <a:t>your-email@fourhcouncil.edu</a:t>
            </a:r>
            <a:endParaRPr lang="en-US" sz="1400" dirty="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4051994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lstStyle/>
          <a:p>
            <a:r>
              <a:rPr lang="en-US" dirty="0"/>
              <a:t>Nonverbal Skills – Communications Domain</a:t>
            </a:r>
          </a:p>
        </p:txBody>
      </p:sp>
    </p:spTree>
    <p:extLst>
      <p:ext uri="{BB962C8B-B14F-4D97-AF65-F5344CB8AC3E}">
        <p14:creationId xmlns:p14="http://schemas.microsoft.com/office/powerpoint/2010/main" val="218325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Interactional Speaking</a:t>
            </a:r>
          </a:p>
        </p:txBody>
      </p:sp>
      <p:sp>
        <p:nvSpPr>
          <p:cNvPr id="3" name="Content Placeholder 2"/>
          <p:cNvSpPr>
            <a:spLocks noGrp="1"/>
          </p:cNvSpPr>
          <p:nvPr>
            <p:ph idx="1"/>
          </p:nvPr>
        </p:nvSpPr>
        <p:spPr>
          <a:xfrm>
            <a:off x="838201" y="1586874"/>
            <a:ext cx="10515599" cy="4169350"/>
          </a:xfrm>
        </p:spPr>
        <p:txBody>
          <a:bodyPr>
            <a:normAutofit fontScale="62500" lnSpcReduction="20000"/>
          </a:bodyPr>
          <a:lstStyle/>
          <a:p>
            <a:pPr marL="0" indent="0">
              <a:lnSpc>
                <a:spcPct val="120000"/>
              </a:lnSpc>
              <a:buNone/>
            </a:pPr>
            <a:r>
              <a:rPr lang="en-US" sz="5400" dirty="0"/>
              <a:t>Speaking with the primary intention of building a relationship and making a personal connection with someone</a:t>
            </a:r>
          </a:p>
          <a:p>
            <a:pPr marL="0" indent="0">
              <a:buNone/>
            </a:pPr>
            <a:endParaRPr lang="en-US" sz="4800" dirty="0"/>
          </a:p>
          <a:p>
            <a:pPr marL="0" indent="0">
              <a:buNone/>
            </a:pPr>
            <a:r>
              <a:rPr lang="en-US" sz="3500" dirty="0"/>
              <a:t>Examples: </a:t>
            </a:r>
          </a:p>
          <a:p>
            <a:r>
              <a:rPr lang="en-US" sz="3500" dirty="0"/>
              <a:t>Small talk, </a:t>
            </a:r>
          </a:p>
          <a:p>
            <a:r>
              <a:rPr lang="en-US" sz="3500" dirty="0"/>
              <a:t>Exchanging pleasantries, and </a:t>
            </a:r>
          </a:p>
          <a:p>
            <a:r>
              <a:rPr lang="en-US" sz="3500" dirty="0"/>
              <a:t>Other discussions on non-controversial topics</a:t>
            </a:r>
          </a:p>
          <a:p>
            <a:pPr marL="0" indent="0">
              <a:buNone/>
            </a:pPr>
            <a:r>
              <a:rPr lang="en-US" sz="3500" dirty="0"/>
              <a:t>   (i.e., the weekend, weather, work/school, etc.)</a:t>
            </a:r>
          </a:p>
          <a:p>
            <a:pPr marL="0" indent="0">
              <a:buNone/>
            </a:pPr>
            <a:endParaRPr lang="en-US" sz="1800" dirty="0"/>
          </a:p>
        </p:txBody>
      </p:sp>
      <p:pic>
        <p:nvPicPr>
          <p:cNvPr id="4" name="Picture 3">
            <a:extLst>
              <a:ext uri="{FF2B5EF4-FFF2-40B4-BE49-F238E27FC236}">
                <a16:creationId xmlns:a16="http://schemas.microsoft.com/office/drawing/2014/main" id="{1BC5CE6F-C06A-C842-A1A7-8B458F7DF1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771052" y="2811857"/>
            <a:ext cx="2987194" cy="2944367"/>
          </a:xfrm>
          <a:prstGeom prst="rect">
            <a:avLst/>
          </a:prstGeom>
        </p:spPr>
      </p:pic>
    </p:spTree>
    <p:extLst>
      <p:ext uri="{BB962C8B-B14F-4D97-AF65-F5344CB8AC3E}">
        <p14:creationId xmlns:p14="http://schemas.microsoft.com/office/powerpoint/2010/main" val="816812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normAutofit/>
          </a:bodyPr>
          <a:lstStyle/>
          <a:p>
            <a:r>
              <a:rPr lang="en-US" dirty="0"/>
              <a:t>Activity: Brainstorm it!  </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616702"/>
          </a:xfrm>
        </p:spPr>
        <p:txBody>
          <a:bodyPr>
            <a:normAutofit/>
          </a:bodyPr>
          <a:lstStyle/>
          <a:p>
            <a:pPr marL="457200" indent="-457200">
              <a:buFont typeface="+mj-lt"/>
              <a:buAutoNum type="arabicPeriod"/>
            </a:pPr>
            <a:r>
              <a:rPr lang="en-US" dirty="0"/>
              <a:t>Work individually - Write down as many examples of nonverbal communication as you can in </a:t>
            </a:r>
            <a:r>
              <a:rPr lang="en-US" b="1" dirty="0"/>
              <a:t>1 minute</a:t>
            </a:r>
            <a:r>
              <a:rPr lang="en-US" dirty="0"/>
              <a:t>.</a:t>
            </a:r>
          </a:p>
          <a:p>
            <a:pPr marL="457200" indent="-457200">
              <a:buFont typeface="+mj-lt"/>
              <a:buAutoNum type="arabicPeriod"/>
            </a:pPr>
            <a:endParaRPr lang="en-US" dirty="0"/>
          </a:p>
          <a:p>
            <a:pPr marL="457200" indent="-457200">
              <a:buFont typeface="+mj-lt"/>
              <a:buAutoNum type="arabicPeriod"/>
            </a:pPr>
            <a:r>
              <a:rPr lang="en-US" dirty="0"/>
              <a:t>Share.</a:t>
            </a:r>
          </a:p>
          <a:p>
            <a:pPr marL="457200" indent="-457200">
              <a:buFont typeface="+mj-lt"/>
              <a:buAutoNum type="arabicPeriod"/>
            </a:pPr>
            <a:endParaRPr lang="en-US" dirty="0"/>
          </a:p>
          <a:p>
            <a:pPr marL="457200" indent="-457200">
              <a:buFont typeface="+mj-lt"/>
              <a:buAutoNum type="arabicPeriod"/>
            </a:pPr>
            <a:r>
              <a:rPr lang="en-US" dirty="0"/>
              <a:t>Group/organize by: </a:t>
            </a:r>
          </a:p>
          <a:p>
            <a:pPr marL="914400" lvl="1" indent="-457200">
              <a:buFont typeface="+mj-lt"/>
              <a:buAutoNum type="arabicPeriod"/>
            </a:pPr>
            <a:r>
              <a:rPr lang="en-US" dirty="0"/>
              <a:t>How words are spoken (tone, pitch, pace), </a:t>
            </a:r>
          </a:p>
          <a:p>
            <a:pPr marL="914400" lvl="1" indent="-457200">
              <a:buFont typeface="+mj-lt"/>
              <a:buAutoNum type="arabicPeriod"/>
            </a:pPr>
            <a:r>
              <a:rPr lang="en-US" dirty="0"/>
              <a:t>Body language (gestures, facial expressions, posture), </a:t>
            </a:r>
          </a:p>
          <a:p>
            <a:pPr marL="914400" lvl="1" indent="-457200">
              <a:buFont typeface="+mj-lt"/>
              <a:buAutoNum type="arabicPeriod"/>
            </a:pPr>
            <a:r>
              <a:rPr lang="en-US" dirty="0"/>
              <a:t>Non-language sounds (whistling, clapping, sighing), </a:t>
            </a:r>
          </a:p>
          <a:p>
            <a:pPr marL="914400" lvl="1" indent="-457200">
              <a:buFont typeface="+mj-lt"/>
              <a:buAutoNum type="arabicPeriod"/>
            </a:pPr>
            <a:r>
              <a:rPr lang="en-US" dirty="0"/>
              <a:t>Visual cues (symbols, motions), or</a:t>
            </a:r>
          </a:p>
          <a:p>
            <a:pPr marL="914400" lvl="1" indent="-457200">
              <a:buFont typeface="+mj-lt"/>
              <a:buAutoNum type="arabicPeriod"/>
            </a:pPr>
            <a:r>
              <a:rPr lang="en-US" dirty="0"/>
              <a:t>Tactile responses (touching) </a:t>
            </a:r>
          </a:p>
        </p:txBody>
      </p:sp>
    </p:spTree>
    <p:extLst>
      <p:ext uri="{BB962C8B-B14F-4D97-AF65-F5344CB8AC3E}">
        <p14:creationId xmlns:p14="http://schemas.microsoft.com/office/powerpoint/2010/main" val="142914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normAutofit/>
          </a:bodyPr>
          <a:lstStyle/>
          <a:p>
            <a:r>
              <a:rPr lang="en-US" dirty="0"/>
              <a:t>Activity: The Power of Nonverbal</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616702"/>
          </a:xfrm>
        </p:spPr>
        <p:txBody>
          <a:bodyPr>
            <a:normAutofit/>
          </a:bodyPr>
          <a:lstStyle/>
          <a:p>
            <a:pPr marL="457200" indent="-457200">
              <a:buFont typeface="+mj-lt"/>
              <a:buAutoNum type="arabicPeriod"/>
            </a:pPr>
            <a:r>
              <a:rPr lang="en-US" dirty="0"/>
              <a:t>Work in Pairs - One person is the speaker; the other person will communicate with nonverbal cues only</a:t>
            </a:r>
          </a:p>
          <a:p>
            <a:pPr marL="457200" indent="-457200">
              <a:buFont typeface="+mj-lt"/>
              <a:buAutoNum type="arabicPeriod"/>
            </a:pPr>
            <a:endParaRPr lang="en-US" dirty="0"/>
          </a:p>
          <a:p>
            <a:pPr marL="457200" indent="-457200">
              <a:buFont typeface="+mj-lt"/>
              <a:buAutoNum type="arabicPeriod"/>
            </a:pPr>
            <a:r>
              <a:rPr lang="en-US" dirty="0"/>
              <a:t>Challenge:  The speaker will talk for 2 minutes, regardless of the cues by the other person.  </a:t>
            </a:r>
          </a:p>
          <a:p>
            <a:pPr lvl="1"/>
            <a:r>
              <a:rPr lang="en-US" dirty="0"/>
              <a:t>The listener will be given an adjective they will use nonverbal cues to communicate.</a:t>
            </a:r>
          </a:p>
          <a:p>
            <a:pPr marL="457200" indent="-457200">
              <a:buFont typeface="+mj-lt"/>
              <a:buAutoNum type="arabicPeriod"/>
            </a:pPr>
            <a:endParaRPr lang="en-US" dirty="0"/>
          </a:p>
          <a:p>
            <a:pPr marL="457200" indent="-457200">
              <a:buFont typeface="+mj-lt"/>
              <a:buAutoNum type="arabicPeriod"/>
            </a:pPr>
            <a:r>
              <a:rPr lang="en-US" dirty="0"/>
              <a:t>Switch roles and repeat for 2 minutes.</a:t>
            </a:r>
          </a:p>
          <a:p>
            <a:pPr marL="457200" indent="-457200">
              <a:buFont typeface="+mj-lt"/>
              <a:buAutoNum type="arabicPeriod"/>
            </a:pPr>
            <a:endParaRPr lang="en-US" dirty="0"/>
          </a:p>
          <a:p>
            <a:pPr marL="457200" indent="-457200">
              <a:buFont typeface="+mj-lt"/>
              <a:buAutoNum type="arabicPeriod"/>
            </a:pPr>
            <a:r>
              <a:rPr lang="en-US" dirty="0"/>
              <a:t>Share and Discuss.</a:t>
            </a:r>
          </a:p>
        </p:txBody>
      </p:sp>
    </p:spTree>
    <p:extLst>
      <p:ext uri="{BB962C8B-B14F-4D97-AF65-F5344CB8AC3E}">
        <p14:creationId xmlns:p14="http://schemas.microsoft.com/office/powerpoint/2010/main" val="109345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normAutofit/>
          </a:bodyPr>
          <a:lstStyle/>
          <a:p>
            <a:r>
              <a:rPr lang="en-US" dirty="0"/>
              <a:t>Activity: Decipher the Message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5652247" cy="4616702"/>
          </a:xfrm>
        </p:spPr>
        <p:txBody>
          <a:bodyPr>
            <a:normAutofit/>
          </a:bodyPr>
          <a:lstStyle/>
          <a:p>
            <a:pPr marL="457200" indent="-457200">
              <a:buFont typeface="+mj-lt"/>
              <a:buAutoNum type="arabicPeriod"/>
            </a:pPr>
            <a:r>
              <a:rPr lang="en-US" sz="3200" dirty="0"/>
              <a:t>Observe an example of nonverbal communication.</a:t>
            </a:r>
          </a:p>
          <a:p>
            <a:pPr marL="457200" indent="-457200">
              <a:buFont typeface="+mj-lt"/>
              <a:buAutoNum type="arabicPeriod"/>
            </a:pPr>
            <a:endParaRPr lang="en-US" sz="3200" dirty="0"/>
          </a:p>
          <a:p>
            <a:pPr marL="457200" indent="-457200">
              <a:buFont typeface="+mj-lt"/>
              <a:buAutoNum type="arabicPeriod"/>
            </a:pPr>
            <a:r>
              <a:rPr lang="en-US" sz="3200" dirty="0"/>
              <a:t>Share </a:t>
            </a:r>
            <a:r>
              <a:rPr lang="en-US" sz="3200" i="1" dirty="0"/>
              <a:t>your </a:t>
            </a:r>
            <a:r>
              <a:rPr lang="en-US" sz="3200" dirty="0"/>
              <a:t>interpretation.</a:t>
            </a:r>
          </a:p>
          <a:p>
            <a:pPr marL="457200" indent="-457200">
              <a:buFont typeface="+mj-lt"/>
              <a:buAutoNum type="arabicPeriod"/>
            </a:pPr>
            <a:endParaRPr lang="en-US" sz="3200" dirty="0"/>
          </a:p>
          <a:p>
            <a:pPr marL="457200" indent="-457200">
              <a:buFont typeface="+mj-lt"/>
              <a:buAutoNum type="arabicPeriod"/>
            </a:pPr>
            <a:r>
              <a:rPr lang="en-US" sz="3200" dirty="0"/>
              <a:t>Discuss.</a:t>
            </a:r>
          </a:p>
        </p:txBody>
      </p:sp>
    </p:spTree>
    <p:extLst>
      <p:ext uri="{BB962C8B-B14F-4D97-AF65-F5344CB8AC3E}">
        <p14:creationId xmlns:p14="http://schemas.microsoft.com/office/powerpoint/2010/main" val="5654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771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a:xfrm>
            <a:off x="817069" y="1565031"/>
            <a:ext cx="5212552" cy="2385178"/>
          </a:xfrm>
        </p:spPr>
        <p:txBody>
          <a:bodyPr>
            <a:normAutofit/>
          </a:bodyPr>
          <a:lstStyle/>
          <a:p>
            <a:r>
              <a:rPr lang="en-US" dirty="0"/>
              <a:t>Information Delivery and Dissemination</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lstStyle/>
          <a:p>
            <a:r>
              <a:rPr lang="en-US" dirty="0"/>
              <a:t>Communications Domain</a:t>
            </a:r>
          </a:p>
        </p:txBody>
      </p:sp>
    </p:spTree>
    <p:extLst>
      <p:ext uri="{BB962C8B-B14F-4D97-AF65-F5344CB8AC3E}">
        <p14:creationId xmlns:p14="http://schemas.microsoft.com/office/powerpoint/2010/main" val="3496977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Dissemination of Information</a:t>
            </a:r>
          </a:p>
        </p:txBody>
      </p:sp>
      <p:sp>
        <p:nvSpPr>
          <p:cNvPr id="3" name="Content Placeholder 2"/>
          <p:cNvSpPr>
            <a:spLocks noGrp="1"/>
          </p:cNvSpPr>
          <p:nvPr>
            <p:ph idx="1"/>
          </p:nvPr>
        </p:nvSpPr>
        <p:spPr>
          <a:xfrm>
            <a:off x="838200" y="1586874"/>
            <a:ext cx="6290733" cy="4169350"/>
          </a:xfrm>
        </p:spPr>
        <p:txBody>
          <a:bodyPr>
            <a:normAutofit lnSpcReduction="10000"/>
          </a:bodyPr>
          <a:lstStyle/>
          <a:p>
            <a:pPr marL="0" indent="0">
              <a:buNone/>
            </a:pPr>
            <a:r>
              <a:rPr lang="en-US" sz="2800" b="1" dirty="0">
                <a:latin typeface="Arial" panose="020B0604020202020204" pitchFamily="34" charset="0"/>
                <a:cs typeface="Arial" panose="020B0604020202020204" pitchFamily="34" charset="0"/>
              </a:rPr>
              <a:t>Step 1.</a:t>
            </a:r>
            <a:r>
              <a:rPr lang="en-US" sz="2800" dirty="0">
                <a:latin typeface="Arial" panose="020B0604020202020204" pitchFamily="34" charset="0"/>
                <a:cs typeface="Arial" panose="020B0604020202020204" pitchFamily="34" charset="0"/>
              </a:rPr>
              <a:t> Define your target audience.</a:t>
            </a:r>
          </a:p>
          <a:p>
            <a:pPr marL="0" indent="0">
              <a:buNone/>
            </a:pPr>
            <a:br>
              <a:rPr lang="en-US" sz="2800"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Step 2.</a:t>
            </a:r>
            <a:r>
              <a:rPr lang="en-US" sz="2800" dirty="0">
                <a:latin typeface="Arial" panose="020B0604020202020204" pitchFamily="34" charset="0"/>
                <a:cs typeface="Arial" panose="020B0604020202020204" pitchFamily="34" charset="0"/>
              </a:rPr>
              <a:t> Consider audience preferences to receive information.</a:t>
            </a:r>
          </a:p>
          <a:p>
            <a:pPr marL="0" indent="0">
              <a:buNone/>
            </a:pPr>
            <a:br>
              <a:rPr lang="en-US" sz="2800"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Step 3.</a:t>
            </a:r>
            <a:r>
              <a:rPr lang="en-US" sz="2800" dirty="0">
                <a:latin typeface="Arial" panose="020B0604020202020204" pitchFamily="34" charset="0"/>
                <a:cs typeface="Arial" panose="020B0604020202020204" pitchFamily="34" charset="0"/>
              </a:rPr>
              <a:t> Examine your topic and purpose.</a:t>
            </a:r>
          </a:p>
          <a:p>
            <a:pPr marL="0" indent="0">
              <a:buNone/>
            </a:pPr>
            <a:br>
              <a:rPr lang="en-US" sz="2800"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Step 4.</a:t>
            </a:r>
            <a:r>
              <a:rPr lang="en-US" sz="2800" dirty="0">
                <a:latin typeface="Arial" panose="020B0604020202020204" pitchFamily="34" charset="0"/>
                <a:cs typeface="Arial" panose="020B0604020202020204" pitchFamily="34" charset="0"/>
              </a:rPr>
              <a:t> Select and information delivery method.</a:t>
            </a:r>
          </a:p>
        </p:txBody>
      </p:sp>
      <p:pic>
        <p:nvPicPr>
          <p:cNvPr id="4" name="Picture 3">
            <a:extLst>
              <a:ext uri="{FF2B5EF4-FFF2-40B4-BE49-F238E27FC236}">
                <a16:creationId xmlns:a16="http://schemas.microsoft.com/office/drawing/2014/main" id="{379318F1-0647-0A4E-8435-95196AECB5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28933" y="1586874"/>
            <a:ext cx="4462239" cy="4285752"/>
          </a:xfrm>
          <a:prstGeom prst="rect">
            <a:avLst/>
          </a:prstGeom>
        </p:spPr>
      </p:pic>
    </p:spTree>
    <p:extLst>
      <p:ext uri="{BB962C8B-B14F-4D97-AF65-F5344CB8AC3E}">
        <p14:creationId xmlns:p14="http://schemas.microsoft.com/office/powerpoint/2010/main" val="1217626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Delivery and Dissemination in 4-H</a:t>
            </a:r>
          </a:p>
        </p:txBody>
      </p:sp>
      <p:sp>
        <p:nvSpPr>
          <p:cNvPr id="3" name="Content Placeholder 2"/>
          <p:cNvSpPr>
            <a:spLocks noGrp="1"/>
          </p:cNvSpPr>
          <p:nvPr>
            <p:ph idx="1"/>
          </p:nvPr>
        </p:nvSpPr>
        <p:spPr>
          <a:xfrm>
            <a:off x="838201" y="1586874"/>
            <a:ext cx="7785845" cy="4688420"/>
          </a:xfrm>
        </p:spPr>
        <p:txBody>
          <a:bodyPr>
            <a:normAutofit lnSpcReduction="10000"/>
          </a:bodyPr>
          <a:lstStyle/>
          <a:p>
            <a:pPr marL="0" indent="0">
              <a:buNone/>
            </a:pPr>
            <a:r>
              <a:rPr lang="en-US" sz="2800" b="1" dirty="0"/>
              <a:t>Face-to-face.</a:t>
            </a:r>
            <a:r>
              <a:rPr lang="en-US" sz="2800" dirty="0"/>
              <a:t> Club or council meetings, afterschool or school enrichment presentations, interview judging, camping trips or other Extension workshops or events </a:t>
            </a:r>
          </a:p>
          <a:p>
            <a:pPr marL="0" indent="0">
              <a:buNone/>
            </a:pPr>
            <a:endParaRPr lang="en-US" sz="2800" b="1" dirty="0"/>
          </a:p>
          <a:p>
            <a:pPr marL="0" indent="0">
              <a:buNone/>
            </a:pPr>
            <a:r>
              <a:rPr lang="en-US" sz="2800" b="1" dirty="0"/>
              <a:t>Print-based. </a:t>
            </a:r>
            <a:r>
              <a:rPr lang="en-US" sz="2800" dirty="0"/>
              <a:t>Newsletter, brochure, press release, direct mail or annual report</a:t>
            </a:r>
          </a:p>
          <a:p>
            <a:pPr marL="0" indent="0">
              <a:buNone/>
            </a:pPr>
            <a:endParaRPr lang="en-US" sz="2800" b="1" dirty="0"/>
          </a:p>
          <a:p>
            <a:pPr marL="0" indent="0">
              <a:buNone/>
            </a:pPr>
            <a:r>
              <a:rPr lang="en-US" sz="2800" b="1" dirty="0"/>
              <a:t>Web-based.</a:t>
            </a:r>
            <a:r>
              <a:rPr lang="en-US" sz="2800" dirty="0"/>
              <a:t> Downloadable publications, webinars, video streaming, email, websites, video meetings, and social media</a:t>
            </a:r>
            <a:endParaRPr lang="en-US" sz="2000" dirty="0"/>
          </a:p>
        </p:txBody>
      </p:sp>
      <p:pic>
        <p:nvPicPr>
          <p:cNvPr id="4" name="Picture 3">
            <a:extLst>
              <a:ext uri="{FF2B5EF4-FFF2-40B4-BE49-F238E27FC236}">
                <a16:creationId xmlns:a16="http://schemas.microsoft.com/office/drawing/2014/main" id="{67A546E1-D964-894F-95D9-02BBE8C976BE}"/>
              </a:ext>
            </a:extLst>
          </p:cNvPr>
          <p:cNvPicPr>
            <a:picLocks noChangeAspect="1"/>
          </p:cNvPicPr>
          <p:nvPr/>
        </p:nvPicPr>
        <p:blipFill>
          <a:blip r:embed="rId2"/>
          <a:stretch>
            <a:fillRect/>
          </a:stretch>
        </p:blipFill>
        <p:spPr>
          <a:xfrm>
            <a:off x="8362816" y="2488513"/>
            <a:ext cx="3358163" cy="3248777"/>
          </a:xfrm>
          <a:prstGeom prst="rect">
            <a:avLst/>
          </a:prstGeom>
        </p:spPr>
      </p:pic>
    </p:spTree>
    <p:extLst>
      <p:ext uri="{BB962C8B-B14F-4D97-AF65-F5344CB8AC3E}">
        <p14:creationId xmlns:p14="http://schemas.microsoft.com/office/powerpoint/2010/main" val="1396886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chemeClr val="bg1"/>
                </a:solidFill>
              </a:rPr>
              <a:t>For more information, contact:</a:t>
            </a:r>
          </a:p>
          <a:p>
            <a:pPr algn="l">
              <a:lnSpc>
                <a:spcPct val="100000"/>
              </a:lnSpc>
              <a:spcBef>
                <a:spcPts val="0"/>
              </a:spcBef>
            </a:pPr>
            <a:r>
              <a:rPr lang="en-US" sz="1400" b="1" dirty="0">
                <a:solidFill>
                  <a:schemeClr val="bg1"/>
                </a:solidFill>
              </a:rPr>
              <a:t>Your Name</a:t>
            </a:r>
            <a:r>
              <a:rPr lang="en-US" sz="1400" dirty="0">
                <a:solidFill>
                  <a:schemeClr val="bg1"/>
                </a:solidFill>
              </a:rPr>
              <a:t>, Your</a:t>
            </a:r>
            <a:r>
              <a:rPr lang="en-US" sz="1400" baseline="0" dirty="0">
                <a:solidFill>
                  <a:schemeClr val="bg1"/>
                </a:solidFill>
              </a:rPr>
              <a:t> Title</a:t>
            </a:r>
            <a:endParaRPr lang="en-US" sz="1400" dirty="0">
              <a:solidFill>
                <a:schemeClr val="bg1"/>
              </a:solidFill>
            </a:endParaRPr>
          </a:p>
          <a:p>
            <a:pPr algn="l">
              <a:lnSpc>
                <a:spcPct val="100000"/>
              </a:lnSpc>
              <a:spcBef>
                <a:spcPts val="0"/>
              </a:spcBef>
            </a:pPr>
            <a:r>
              <a:rPr lang="en-US" sz="1400" dirty="0" err="1">
                <a:solidFill>
                  <a:srgbClr val="92D050"/>
                </a:solidFill>
              </a:rPr>
              <a:t>your-email@fourhcouncil.edu</a:t>
            </a:r>
            <a:endParaRPr lang="en-US" sz="1400" dirty="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2033463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normAutofit fontScale="92500"/>
          </a:bodyPr>
          <a:lstStyle/>
          <a:p>
            <a:r>
              <a:rPr lang="en-US" dirty="0"/>
              <a:t>Information Delivery &amp; Dissemination – Communications Domain</a:t>
            </a:r>
          </a:p>
        </p:txBody>
      </p:sp>
    </p:spTree>
    <p:extLst>
      <p:ext uri="{BB962C8B-B14F-4D97-AF65-F5344CB8AC3E}">
        <p14:creationId xmlns:p14="http://schemas.microsoft.com/office/powerpoint/2010/main" val="747441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Target Audience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Autofit/>
          </a:bodyPr>
          <a:lstStyle/>
          <a:p>
            <a:pPr marL="0" indent="0">
              <a:buNone/>
            </a:pPr>
            <a:r>
              <a:rPr lang="en-US" dirty="0"/>
              <a:t>In small groups or pairs:</a:t>
            </a:r>
          </a:p>
          <a:p>
            <a:pPr marL="457200" indent="-457200" fontAlgn="base">
              <a:buFont typeface="+mj-lt"/>
              <a:buAutoNum type="arabicPeriod"/>
            </a:pPr>
            <a:r>
              <a:rPr lang="en-US" dirty="0"/>
              <a:t>Choose your target audience.</a:t>
            </a:r>
          </a:p>
          <a:p>
            <a:pPr marL="457200" indent="-457200" fontAlgn="base">
              <a:buFont typeface="+mj-lt"/>
              <a:buAutoNum type="arabicPeriod"/>
            </a:pPr>
            <a:r>
              <a:rPr lang="en-US" dirty="0"/>
              <a:t>List characteristics of the target audience.</a:t>
            </a:r>
          </a:p>
          <a:p>
            <a:pPr marL="457200" indent="-457200" fontAlgn="base">
              <a:buFont typeface="+mj-lt"/>
              <a:buAutoNum type="arabicPeriod"/>
            </a:pPr>
            <a:r>
              <a:rPr lang="en-US" dirty="0"/>
              <a:t>Determine how you will market to this audience.</a:t>
            </a:r>
          </a:p>
          <a:p>
            <a:pPr marL="457200" indent="-457200" fontAlgn="base">
              <a:buFont typeface="+mj-lt"/>
              <a:buAutoNum type="arabicPeriod"/>
            </a:pPr>
            <a:r>
              <a:rPr lang="en-US" dirty="0"/>
              <a:t>List key components you will include in your message. </a:t>
            </a:r>
          </a:p>
          <a:p>
            <a:pPr marL="0" indent="0" fontAlgn="base">
              <a:buNone/>
            </a:pPr>
            <a:endParaRPr lang="en-US" sz="900" dirty="0"/>
          </a:p>
          <a:p>
            <a:pPr marL="0" indent="0">
              <a:buNone/>
            </a:pPr>
            <a:r>
              <a:rPr lang="en-US" dirty="0"/>
              <a:t>Report out to the larger group. </a:t>
            </a:r>
          </a:p>
          <a:p>
            <a:pPr marL="0" indent="0">
              <a:buNone/>
            </a:pPr>
            <a:r>
              <a:rPr lang="en-US" i="1" dirty="0">
                <a:solidFill>
                  <a:srgbClr val="339966"/>
                </a:solidFill>
              </a:rPr>
              <a:t>Would the marketing message change if you had a different target audience? </a:t>
            </a:r>
            <a:endParaRPr lang="en-US" dirty="0"/>
          </a:p>
          <a:p>
            <a:pPr marL="0" indent="0">
              <a:buNone/>
            </a:pPr>
            <a:r>
              <a:rPr lang="en-US" dirty="0"/>
              <a:t>Change your target audience and discuss with your group how your marketing efforts might change. </a:t>
            </a:r>
          </a:p>
        </p:txBody>
      </p:sp>
    </p:spTree>
    <p:extLst>
      <p:ext uri="{BB962C8B-B14F-4D97-AF65-F5344CB8AC3E}">
        <p14:creationId xmlns:p14="http://schemas.microsoft.com/office/powerpoint/2010/main" val="87876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chemeClr val="bg1"/>
                </a:solidFill>
              </a:rPr>
              <a:t>For more information, contact:</a:t>
            </a:r>
          </a:p>
          <a:p>
            <a:pPr algn="l">
              <a:lnSpc>
                <a:spcPct val="100000"/>
              </a:lnSpc>
              <a:spcBef>
                <a:spcPts val="0"/>
              </a:spcBef>
            </a:pPr>
            <a:r>
              <a:rPr lang="en-US" sz="1400" b="1" dirty="0">
                <a:solidFill>
                  <a:schemeClr val="bg1"/>
                </a:solidFill>
              </a:rPr>
              <a:t>Your Name</a:t>
            </a:r>
            <a:r>
              <a:rPr lang="en-US" sz="1400" dirty="0">
                <a:solidFill>
                  <a:schemeClr val="bg1"/>
                </a:solidFill>
              </a:rPr>
              <a:t>, Your</a:t>
            </a:r>
            <a:r>
              <a:rPr lang="en-US" sz="1400" baseline="0" dirty="0">
                <a:solidFill>
                  <a:schemeClr val="bg1"/>
                </a:solidFill>
              </a:rPr>
              <a:t> Title</a:t>
            </a:r>
            <a:endParaRPr lang="en-US" sz="1400" dirty="0">
              <a:solidFill>
                <a:schemeClr val="bg1"/>
              </a:solidFill>
            </a:endParaRPr>
          </a:p>
          <a:p>
            <a:pPr algn="l">
              <a:lnSpc>
                <a:spcPct val="100000"/>
              </a:lnSpc>
              <a:spcBef>
                <a:spcPts val="0"/>
              </a:spcBef>
            </a:pPr>
            <a:r>
              <a:rPr lang="en-US" sz="1400" dirty="0" err="1">
                <a:solidFill>
                  <a:srgbClr val="92D050"/>
                </a:solidFill>
              </a:rPr>
              <a:t>your-email@fourhcouncil.edu</a:t>
            </a:r>
            <a:endParaRPr lang="en-US" sz="1400" dirty="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926934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What’s your Point?!</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257692" cy="4169350"/>
          </a:xfrm>
        </p:spPr>
        <p:txBody>
          <a:bodyPr>
            <a:normAutofit/>
          </a:bodyPr>
          <a:lstStyle/>
          <a:p>
            <a:pPr marL="457200" indent="-457200" fontAlgn="base">
              <a:buFont typeface="+mj-lt"/>
              <a:buAutoNum type="arabicPeriod"/>
            </a:pPr>
            <a:r>
              <a:rPr lang="en-US" sz="3200" dirty="0"/>
              <a:t>Work in pairs to write down:</a:t>
            </a:r>
          </a:p>
          <a:p>
            <a:pPr lvl="1" fontAlgn="base"/>
            <a:r>
              <a:rPr lang="en-US" sz="2400" dirty="0"/>
              <a:t>Any type of 4-H topic you might want to share with someone else in 4-H.</a:t>
            </a:r>
          </a:p>
          <a:p>
            <a:pPr lvl="1" fontAlgn="base"/>
            <a:r>
              <a:rPr lang="en-US" sz="2400" dirty="0"/>
              <a:t>The objective/purpose of sharing this information. </a:t>
            </a:r>
          </a:p>
          <a:p>
            <a:pPr lvl="1" fontAlgn="base"/>
            <a:endParaRPr lang="en-US" sz="2400" dirty="0"/>
          </a:p>
          <a:p>
            <a:pPr marL="457200" indent="-457200" fontAlgn="base">
              <a:buFont typeface="+mj-lt"/>
              <a:buAutoNum type="arabicPeriod"/>
            </a:pPr>
            <a:r>
              <a:rPr lang="en-US" sz="3200" dirty="0"/>
              <a:t>Discuss with your partner 2-3 different ways you might share the information and the pros and cons for each of them. </a:t>
            </a:r>
          </a:p>
        </p:txBody>
      </p:sp>
    </p:spTree>
    <p:extLst>
      <p:ext uri="{BB962C8B-B14F-4D97-AF65-F5344CB8AC3E}">
        <p14:creationId xmlns:p14="http://schemas.microsoft.com/office/powerpoint/2010/main" val="2510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3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lstStyle/>
          <a:p>
            <a:r>
              <a:rPr lang="en-US" dirty="0"/>
              <a:t>Marketing and Public Relations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lstStyle/>
          <a:p>
            <a:r>
              <a:rPr lang="en-US" dirty="0"/>
              <a:t>Communications Domain</a:t>
            </a:r>
          </a:p>
        </p:txBody>
      </p:sp>
    </p:spTree>
    <p:extLst>
      <p:ext uri="{BB962C8B-B14F-4D97-AF65-F5344CB8AC3E}">
        <p14:creationId xmlns:p14="http://schemas.microsoft.com/office/powerpoint/2010/main" val="3468450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Communication Plan</a:t>
            </a:r>
          </a:p>
        </p:txBody>
      </p:sp>
      <p:sp>
        <p:nvSpPr>
          <p:cNvPr id="3" name="Content Placeholder 2"/>
          <p:cNvSpPr>
            <a:spLocks noGrp="1"/>
          </p:cNvSpPr>
          <p:nvPr>
            <p:ph idx="1"/>
          </p:nvPr>
        </p:nvSpPr>
        <p:spPr>
          <a:xfrm>
            <a:off x="838200" y="1586874"/>
            <a:ext cx="7212106" cy="4169350"/>
          </a:xfrm>
        </p:spPr>
        <p:txBody>
          <a:bodyPr>
            <a:normAutofit/>
          </a:bodyPr>
          <a:lstStyle/>
          <a:p>
            <a:pPr marL="742950" indent="-742950">
              <a:buFont typeface="+mj-lt"/>
              <a:buAutoNum type="arabicPeriod"/>
            </a:pPr>
            <a:r>
              <a:rPr lang="en-US" sz="3600" dirty="0"/>
              <a:t>Work in partnership with county staff.</a:t>
            </a:r>
          </a:p>
          <a:p>
            <a:pPr marL="742950" indent="-742950">
              <a:buFont typeface="+mj-lt"/>
              <a:buAutoNum type="arabicPeriod"/>
            </a:pPr>
            <a:r>
              <a:rPr lang="en-US" sz="3600" dirty="0"/>
              <a:t>Be intentional when communicating about 4-H. </a:t>
            </a:r>
          </a:p>
          <a:p>
            <a:pPr marL="742950" indent="-742950">
              <a:buFont typeface="+mj-lt"/>
              <a:buAutoNum type="arabicPeriod"/>
            </a:pPr>
            <a:r>
              <a:rPr lang="en-US" sz="3600" dirty="0"/>
              <a:t>Emphasize the connection between 4-H and the land-grant university.</a:t>
            </a:r>
          </a:p>
          <a:p>
            <a:pPr marL="0" indent="0">
              <a:buNone/>
            </a:pPr>
            <a:endParaRPr lang="en-US" sz="1800" dirty="0"/>
          </a:p>
        </p:txBody>
      </p:sp>
      <p:pic>
        <p:nvPicPr>
          <p:cNvPr id="4" name="Picture 3">
            <a:extLst>
              <a:ext uri="{FF2B5EF4-FFF2-40B4-BE49-F238E27FC236}">
                <a16:creationId xmlns:a16="http://schemas.microsoft.com/office/drawing/2014/main" id="{104DB34C-3388-794C-9E20-23630CCCA8F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389665" y="1586874"/>
            <a:ext cx="4197216" cy="3864227"/>
          </a:xfrm>
          <a:prstGeom prst="rect">
            <a:avLst/>
          </a:prstGeom>
        </p:spPr>
      </p:pic>
    </p:spTree>
    <p:extLst>
      <p:ext uri="{BB962C8B-B14F-4D97-AF65-F5344CB8AC3E}">
        <p14:creationId xmlns:p14="http://schemas.microsoft.com/office/powerpoint/2010/main" val="3716208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Communication Plans include:</a:t>
            </a:r>
          </a:p>
        </p:txBody>
      </p:sp>
      <p:sp>
        <p:nvSpPr>
          <p:cNvPr id="3" name="Content Placeholder 2"/>
          <p:cNvSpPr>
            <a:spLocks noGrp="1"/>
          </p:cNvSpPr>
          <p:nvPr>
            <p:ph idx="1"/>
          </p:nvPr>
        </p:nvSpPr>
        <p:spPr>
          <a:xfrm>
            <a:off x="838201" y="1586874"/>
            <a:ext cx="5508811" cy="4169350"/>
          </a:xfrm>
        </p:spPr>
        <p:txBody>
          <a:bodyPr>
            <a:normAutofit/>
          </a:bodyPr>
          <a:lstStyle/>
          <a:p>
            <a:pPr marL="742950" indent="-742950">
              <a:buFont typeface="+mj-lt"/>
              <a:buAutoNum type="arabicPeriod"/>
            </a:pPr>
            <a:r>
              <a:rPr lang="en-US" sz="3600" dirty="0"/>
              <a:t>Make implementation decisions.</a:t>
            </a:r>
          </a:p>
          <a:p>
            <a:pPr marL="742950" indent="-742950">
              <a:buFont typeface="+mj-lt"/>
              <a:buAutoNum type="arabicPeriod"/>
            </a:pPr>
            <a:r>
              <a:rPr lang="en-US" sz="3600" dirty="0"/>
              <a:t>Create a marketing strategy.</a:t>
            </a:r>
          </a:p>
          <a:p>
            <a:pPr marL="742950" indent="-742950">
              <a:buFont typeface="+mj-lt"/>
              <a:buAutoNum type="arabicPeriod"/>
            </a:pPr>
            <a:r>
              <a:rPr lang="en-US" sz="3600" dirty="0"/>
              <a:t>Evaluate communication efforts.</a:t>
            </a:r>
          </a:p>
        </p:txBody>
      </p:sp>
      <p:pic>
        <p:nvPicPr>
          <p:cNvPr id="6" name="Picture 5">
            <a:extLst>
              <a:ext uri="{FF2B5EF4-FFF2-40B4-BE49-F238E27FC236}">
                <a16:creationId xmlns:a16="http://schemas.microsoft.com/office/drawing/2014/main" id="{C59F7A9C-726D-B344-9123-F8700A26A6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48284" y="1616013"/>
            <a:ext cx="3769659" cy="4140212"/>
          </a:xfrm>
          <a:prstGeom prst="rect">
            <a:avLst/>
          </a:prstGeom>
        </p:spPr>
      </p:pic>
    </p:spTree>
    <p:extLst>
      <p:ext uri="{BB962C8B-B14F-4D97-AF65-F5344CB8AC3E}">
        <p14:creationId xmlns:p14="http://schemas.microsoft.com/office/powerpoint/2010/main" val="2541360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a:xfrm>
            <a:off x="838200" y="444638"/>
            <a:ext cx="10515600" cy="972213"/>
          </a:xfrm>
        </p:spPr>
        <p:txBody>
          <a:bodyPr anchor="ctr">
            <a:normAutofit/>
          </a:bodyPr>
          <a:lstStyle/>
          <a:p>
            <a:r>
              <a:rPr lang="en-US" dirty="0"/>
              <a:t>Program Marketing and Promotion</a:t>
            </a:r>
          </a:p>
        </p:txBody>
      </p:sp>
      <p:pic>
        <p:nvPicPr>
          <p:cNvPr id="8" name="Picture 5">
            <a:extLst>
              <a:ext uri="{FF2B5EF4-FFF2-40B4-BE49-F238E27FC236}">
                <a16:creationId xmlns:a16="http://schemas.microsoft.com/office/drawing/2014/main" id="{DBCBCE65-E937-DC46-B768-07FE51269018}"/>
              </a:ext>
            </a:extLst>
          </p:cNvPr>
          <p:cNvPicPr/>
          <p:nvPr/>
        </p:nvPicPr>
        <p:blipFill>
          <a:blip r:embed="rId2" cstate="print">
            <a:extLst>
              <a:ext uri="{28A0092B-C50C-407E-A947-70E740481C1C}">
                <a14:useLocalDpi xmlns:a14="http://schemas.microsoft.com/office/drawing/2010/main"/>
              </a:ext>
            </a:extLst>
          </a:blip>
          <a:stretch>
            <a:fillRect/>
          </a:stretch>
        </p:blipFill>
        <p:spPr>
          <a:xfrm>
            <a:off x="838200" y="1600775"/>
            <a:ext cx="4589303" cy="4073005"/>
          </a:xfrm>
          <a:prstGeom prst="rect">
            <a:avLst/>
          </a:prstGeom>
          <a:noFill/>
        </p:spPr>
      </p:pic>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6172200" y="1600775"/>
            <a:ext cx="5181600" cy="4280072"/>
          </a:xfrm>
        </p:spPr>
        <p:txBody>
          <a:bodyPr>
            <a:normAutofit fontScale="92500"/>
          </a:bodyPr>
          <a:lstStyle/>
          <a:p>
            <a:pPr lvl="0"/>
            <a:r>
              <a:rPr lang="en-US" sz="2800" dirty="0"/>
              <a:t>Understand cultural beliefs.</a:t>
            </a:r>
          </a:p>
          <a:p>
            <a:pPr lvl="0"/>
            <a:r>
              <a:rPr lang="en-US" sz="2800" dirty="0"/>
              <a:t>Utilize 4-H marketing and promotion resources.</a:t>
            </a:r>
          </a:p>
          <a:p>
            <a:pPr lvl="0"/>
            <a:r>
              <a:rPr lang="en-US" sz="2800" dirty="0"/>
              <a:t>Develop and utilize high quality resources.</a:t>
            </a:r>
          </a:p>
          <a:p>
            <a:pPr lvl="0"/>
            <a:r>
              <a:rPr lang="en-US" sz="2800" dirty="0"/>
              <a:t>Engage in strategic marketing.</a:t>
            </a:r>
          </a:p>
          <a:p>
            <a:pPr lvl="0"/>
            <a:r>
              <a:rPr lang="en-US" sz="2800" dirty="0"/>
              <a:t>Tell your story to stakeholders. </a:t>
            </a:r>
          </a:p>
          <a:p>
            <a:pPr lvl="0"/>
            <a:r>
              <a:rPr lang="en-US" sz="2800" dirty="0"/>
              <a:t>Provide branded items to everyone.</a:t>
            </a:r>
          </a:p>
        </p:txBody>
      </p:sp>
    </p:spTree>
    <p:extLst>
      <p:ext uri="{BB962C8B-B14F-4D97-AF65-F5344CB8AC3E}">
        <p14:creationId xmlns:p14="http://schemas.microsoft.com/office/powerpoint/2010/main" val="2896761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chemeClr val="bg1"/>
                </a:solidFill>
              </a:rPr>
              <a:t>For more information, contact:</a:t>
            </a:r>
          </a:p>
          <a:p>
            <a:pPr algn="l">
              <a:lnSpc>
                <a:spcPct val="100000"/>
              </a:lnSpc>
              <a:spcBef>
                <a:spcPts val="0"/>
              </a:spcBef>
            </a:pPr>
            <a:r>
              <a:rPr lang="en-US" sz="1400" b="1" dirty="0">
                <a:solidFill>
                  <a:schemeClr val="bg1"/>
                </a:solidFill>
              </a:rPr>
              <a:t>Your Name</a:t>
            </a:r>
            <a:r>
              <a:rPr lang="en-US" sz="1400" dirty="0">
                <a:solidFill>
                  <a:schemeClr val="bg1"/>
                </a:solidFill>
              </a:rPr>
              <a:t>, Your</a:t>
            </a:r>
            <a:r>
              <a:rPr lang="en-US" sz="1400" baseline="0" dirty="0">
                <a:solidFill>
                  <a:schemeClr val="bg1"/>
                </a:solidFill>
              </a:rPr>
              <a:t> Title</a:t>
            </a:r>
            <a:endParaRPr lang="en-US" sz="1400" dirty="0">
              <a:solidFill>
                <a:schemeClr val="bg1"/>
              </a:solidFill>
            </a:endParaRPr>
          </a:p>
          <a:p>
            <a:pPr algn="l">
              <a:lnSpc>
                <a:spcPct val="100000"/>
              </a:lnSpc>
              <a:spcBef>
                <a:spcPts val="0"/>
              </a:spcBef>
            </a:pPr>
            <a:r>
              <a:rPr lang="en-US" sz="1400" dirty="0" err="1">
                <a:solidFill>
                  <a:srgbClr val="92D050"/>
                </a:solidFill>
              </a:rPr>
              <a:t>your-email@fourhcouncil.edu</a:t>
            </a:r>
            <a:endParaRPr lang="en-US" sz="1400" dirty="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3345372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lstStyle/>
          <a:p>
            <a:r>
              <a:rPr lang="en-US" dirty="0"/>
              <a:t>Marketing &amp; Public Relations – Communications Domain</a:t>
            </a:r>
          </a:p>
        </p:txBody>
      </p:sp>
    </p:spTree>
    <p:extLst>
      <p:ext uri="{BB962C8B-B14F-4D97-AF65-F5344CB8AC3E}">
        <p14:creationId xmlns:p14="http://schemas.microsoft.com/office/powerpoint/2010/main" val="2571484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What’s Your Elevator Speech</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4630271" cy="4169350"/>
          </a:xfrm>
        </p:spPr>
        <p:txBody>
          <a:bodyPr>
            <a:normAutofit/>
          </a:bodyPr>
          <a:lstStyle/>
          <a:p>
            <a:pPr marL="457200" indent="-457200">
              <a:buFont typeface="+mj-lt"/>
              <a:buAutoNum type="arabicPeriod"/>
            </a:pPr>
            <a:r>
              <a:rPr lang="en-US" dirty="0"/>
              <a:t>What is an Elevator Speech? </a:t>
            </a:r>
          </a:p>
          <a:p>
            <a:pPr marL="457200" indent="-457200">
              <a:buFont typeface="+mj-lt"/>
              <a:buAutoNum type="arabicPeriod"/>
            </a:pPr>
            <a:endParaRPr lang="en-US" dirty="0"/>
          </a:p>
          <a:p>
            <a:pPr marL="457200" indent="-457200">
              <a:buFont typeface="+mj-lt"/>
              <a:buAutoNum type="arabicPeriod"/>
            </a:pPr>
            <a:r>
              <a:rPr lang="en-US" dirty="0"/>
              <a:t>Brainstorm key concepts.</a:t>
            </a:r>
          </a:p>
          <a:p>
            <a:pPr marL="457200" indent="-457200">
              <a:buFont typeface="+mj-lt"/>
              <a:buAutoNum type="arabicPeriod"/>
            </a:pPr>
            <a:endParaRPr lang="en-US" dirty="0"/>
          </a:p>
          <a:p>
            <a:pPr marL="457200" indent="-457200">
              <a:buFont typeface="+mj-lt"/>
              <a:buAutoNum type="arabicPeriod"/>
            </a:pPr>
            <a:r>
              <a:rPr lang="en-US" dirty="0"/>
              <a:t>Write an elevator speech.</a:t>
            </a:r>
          </a:p>
          <a:p>
            <a:pPr marL="457200" indent="-457200">
              <a:buFont typeface="+mj-lt"/>
              <a:buAutoNum type="arabicPeriod"/>
            </a:pPr>
            <a:endParaRPr lang="en-US" dirty="0"/>
          </a:p>
          <a:p>
            <a:pPr marL="457200" indent="-457200">
              <a:buFont typeface="+mj-lt"/>
              <a:buAutoNum type="arabicPeriod"/>
            </a:pPr>
            <a:r>
              <a:rPr lang="en-US" dirty="0"/>
              <a:t>Practice and discuss with a partner. </a:t>
            </a:r>
          </a:p>
        </p:txBody>
      </p:sp>
      <p:pic>
        <p:nvPicPr>
          <p:cNvPr id="4" name="Picture 3">
            <a:extLst>
              <a:ext uri="{FF2B5EF4-FFF2-40B4-BE49-F238E27FC236}">
                <a16:creationId xmlns:a16="http://schemas.microsoft.com/office/drawing/2014/main" id="{17529557-24DC-744E-9BE8-FE57BF9753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91049" y="1748238"/>
            <a:ext cx="5227210" cy="3791950"/>
          </a:xfrm>
          <a:prstGeom prst="rect">
            <a:avLst/>
          </a:prstGeom>
        </p:spPr>
      </p:pic>
      <p:pic>
        <p:nvPicPr>
          <p:cNvPr id="5" name="Picture 4">
            <a:extLst>
              <a:ext uri="{FF2B5EF4-FFF2-40B4-BE49-F238E27FC236}">
                <a16:creationId xmlns:a16="http://schemas.microsoft.com/office/drawing/2014/main" id="{9DAB78B5-747A-D743-9E64-8AD604F244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1631698"/>
            <a:ext cx="5540188" cy="4176685"/>
          </a:xfrm>
          <a:prstGeom prst="rect">
            <a:avLst/>
          </a:prstGeom>
        </p:spPr>
      </p:pic>
    </p:spTree>
    <p:extLst>
      <p:ext uri="{BB962C8B-B14F-4D97-AF65-F5344CB8AC3E}">
        <p14:creationId xmlns:p14="http://schemas.microsoft.com/office/powerpoint/2010/main" val="12750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a:xfrm>
            <a:off x="838200" y="444638"/>
            <a:ext cx="10515600" cy="972213"/>
          </a:xfrm>
        </p:spPr>
        <p:txBody>
          <a:bodyPr anchor="ctr">
            <a:normAutofit/>
          </a:bodyPr>
          <a:lstStyle/>
          <a:p>
            <a:r>
              <a:rPr lang="en-US" dirty="0"/>
              <a:t>Activity: Know your Resources</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sz="half" idx="1"/>
          </p:nvPr>
        </p:nvSpPr>
        <p:spPr>
          <a:xfrm>
            <a:off x="838199" y="1600775"/>
            <a:ext cx="5526741" cy="4073005"/>
          </a:xfrm>
        </p:spPr>
        <p:txBody>
          <a:bodyPr>
            <a:normAutofit fontScale="85000" lnSpcReduction="10000"/>
          </a:bodyPr>
          <a:lstStyle/>
          <a:p>
            <a:pPr marL="0" indent="0">
              <a:lnSpc>
                <a:spcPct val="120000"/>
              </a:lnSpc>
              <a:spcBef>
                <a:spcPts val="0"/>
              </a:spcBef>
              <a:buNone/>
            </a:pPr>
            <a:r>
              <a:rPr lang="en-US" sz="2600" dirty="0"/>
              <a:t>Showcase and explore existing resources for 4-H marketing and public relations:</a:t>
            </a:r>
          </a:p>
          <a:p>
            <a:pPr marL="642938" indent="-393700">
              <a:lnSpc>
                <a:spcPct val="110000"/>
              </a:lnSpc>
            </a:pPr>
            <a:r>
              <a:rPr lang="en-US" sz="2600" dirty="0"/>
              <a:t>National 4-H Marketing Online Resource Center (MORC)</a:t>
            </a:r>
          </a:p>
          <a:p>
            <a:pPr marL="642938" indent="-393700">
              <a:lnSpc>
                <a:spcPct val="110000"/>
              </a:lnSpc>
            </a:pPr>
            <a:r>
              <a:rPr lang="en-US" sz="2600" dirty="0"/>
              <a:t>University resources and usage guidelines</a:t>
            </a:r>
          </a:p>
          <a:p>
            <a:pPr lvl="1">
              <a:lnSpc>
                <a:spcPct val="120000"/>
              </a:lnSpc>
              <a:spcBef>
                <a:spcPts val="0"/>
              </a:spcBef>
            </a:pPr>
            <a:endParaRPr lang="en-US" sz="2400" dirty="0"/>
          </a:p>
          <a:p>
            <a:pPr lvl="1">
              <a:lnSpc>
                <a:spcPct val="120000"/>
              </a:lnSpc>
              <a:spcBef>
                <a:spcPts val="0"/>
              </a:spcBef>
            </a:pPr>
            <a:endParaRPr lang="en-US" sz="2400" dirty="0"/>
          </a:p>
          <a:p>
            <a:pPr marL="0" indent="0">
              <a:lnSpc>
                <a:spcPct val="120000"/>
              </a:lnSpc>
              <a:spcBef>
                <a:spcPts val="0"/>
              </a:spcBef>
              <a:buNone/>
            </a:pPr>
            <a:r>
              <a:rPr lang="en-US" sz="2600" dirty="0"/>
              <a:t>4-H Name and Emblem usage guidelines</a:t>
            </a:r>
          </a:p>
          <a:p>
            <a:pPr marL="642938" indent="-357188"/>
            <a:r>
              <a:rPr lang="en-US" sz="2600" dirty="0"/>
              <a:t>Review examples of what not to do</a:t>
            </a:r>
          </a:p>
          <a:p>
            <a:pPr marL="457200" indent="-457200">
              <a:buFont typeface="+mj-lt"/>
              <a:buAutoNum type="arabicPeriod"/>
            </a:pPr>
            <a:endParaRPr lang="en-US" dirty="0"/>
          </a:p>
          <a:p>
            <a:endParaRPr lang="en-US" dirty="0"/>
          </a:p>
        </p:txBody>
      </p:sp>
      <p:pic>
        <p:nvPicPr>
          <p:cNvPr id="6" name="Picture 5" descr="Icon&#10;&#10;Description automatically generated">
            <a:extLst>
              <a:ext uri="{FF2B5EF4-FFF2-40B4-BE49-F238E27FC236}">
                <a16:creationId xmlns:a16="http://schemas.microsoft.com/office/drawing/2014/main" id="{11289C88-7904-364F-8AA2-6C7CFB1EE1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96753" y="1600775"/>
            <a:ext cx="3932494" cy="4073005"/>
          </a:xfrm>
          <a:prstGeom prst="rect">
            <a:avLst/>
          </a:prstGeom>
          <a:noFill/>
        </p:spPr>
      </p:pic>
    </p:spTree>
    <p:extLst>
      <p:ext uri="{BB962C8B-B14F-4D97-AF65-F5344CB8AC3E}">
        <p14:creationId xmlns:p14="http://schemas.microsoft.com/office/powerpoint/2010/main" val="142835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lstStyle/>
          <a:p>
            <a:r>
              <a:rPr lang="en-US" dirty="0"/>
              <a:t>Speaking Skills – Communications Domain</a:t>
            </a:r>
          </a:p>
        </p:txBody>
      </p:sp>
    </p:spTree>
    <p:extLst>
      <p:ext uri="{BB962C8B-B14F-4D97-AF65-F5344CB8AC3E}">
        <p14:creationId xmlns:p14="http://schemas.microsoft.com/office/powerpoint/2010/main" val="2346670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4570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D840-683D-DD47-92C6-4FBB0353315B}"/>
              </a:ext>
            </a:extLst>
          </p:cNvPr>
          <p:cNvSpPr>
            <a:spLocks noGrp="1"/>
          </p:cNvSpPr>
          <p:nvPr>
            <p:ph type="ctrTitle"/>
          </p:nvPr>
        </p:nvSpPr>
        <p:spPr/>
        <p:txBody>
          <a:bodyPr/>
          <a:lstStyle/>
          <a:p>
            <a:r>
              <a:rPr lang="en-US" dirty="0"/>
              <a:t>Technology Skills</a:t>
            </a:r>
          </a:p>
        </p:txBody>
      </p:sp>
      <p:sp>
        <p:nvSpPr>
          <p:cNvPr id="3" name="Subtitle 2">
            <a:extLst>
              <a:ext uri="{FF2B5EF4-FFF2-40B4-BE49-F238E27FC236}">
                <a16:creationId xmlns:a16="http://schemas.microsoft.com/office/drawing/2014/main" id="{61B2F9F0-9814-2F4F-A61F-7944A1759BE8}"/>
              </a:ext>
            </a:extLst>
          </p:cNvPr>
          <p:cNvSpPr>
            <a:spLocks noGrp="1"/>
          </p:cNvSpPr>
          <p:nvPr>
            <p:ph type="subTitle" idx="1"/>
          </p:nvPr>
        </p:nvSpPr>
        <p:spPr/>
        <p:txBody>
          <a:bodyPr/>
          <a:lstStyle/>
          <a:p>
            <a:r>
              <a:rPr lang="en-US" dirty="0"/>
              <a:t>Communications Domain</a:t>
            </a:r>
          </a:p>
        </p:txBody>
      </p:sp>
    </p:spTree>
    <p:extLst>
      <p:ext uri="{BB962C8B-B14F-4D97-AF65-F5344CB8AC3E}">
        <p14:creationId xmlns:p14="http://schemas.microsoft.com/office/powerpoint/2010/main" val="4062913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4638"/>
            <a:ext cx="10515600" cy="972213"/>
          </a:xfrm>
        </p:spPr>
        <p:txBody>
          <a:bodyPr anchor="ctr">
            <a:normAutofit/>
          </a:bodyPr>
          <a:lstStyle/>
          <a:p>
            <a:r>
              <a:rPr lang="en-US" dirty="0"/>
              <a:t>Technology Skills</a:t>
            </a:r>
          </a:p>
        </p:txBody>
      </p:sp>
      <p:sp>
        <p:nvSpPr>
          <p:cNvPr id="3" name="Content Placeholder 2"/>
          <p:cNvSpPr>
            <a:spLocks noGrp="1"/>
          </p:cNvSpPr>
          <p:nvPr>
            <p:ph sz="half" idx="1"/>
          </p:nvPr>
        </p:nvSpPr>
        <p:spPr>
          <a:xfrm>
            <a:off x="838200" y="1600775"/>
            <a:ext cx="10515600" cy="4073005"/>
          </a:xfrm>
        </p:spPr>
        <p:txBody>
          <a:bodyPr>
            <a:normAutofit/>
          </a:bodyPr>
          <a:lstStyle/>
          <a:p>
            <a:pPr marL="0" indent="0">
              <a:buNone/>
            </a:pPr>
            <a:r>
              <a:rPr lang="en-US" sz="3600" dirty="0"/>
              <a:t>Include use of:</a:t>
            </a:r>
          </a:p>
          <a:p>
            <a:pPr marL="750888" indent="-465138"/>
            <a:r>
              <a:rPr lang="en-US" sz="3600" dirty="0"/>
              <a:t>the Internet, </a:t>
            </a:r>
          </a:p>
          <a:p>
            <a:pPr marL="750888" indent="-465138"/>
            <a:r>
              <a:rPr lang="en-US" sz="3600" dirty="0"/>
              <a:t>software applications, and </a:t>
            </a:r>
          </a:p>
          <a:p>
            <a:pPr marL="750888" indent="-465138"/>
            <a:r>
              <a:rPr lang="en-US" sz="3600" dirty="0"/>
              <a:t>digital devices. </a:t>
            </a:r>
          </a:p>
        </p:txBody>
      </p:sp>
      <p:sp>
        <p:nvSpPr>
          <p:cNvPr id="4" name="TextBox 3">
            <a:extLst>
              <a:ext uri="{FF2B5EF4-FFF2-40B4-BE49-F238E27FC236}">
                <a16:creationId xmlns:a16="http://schemas.microsoft.com/office/drawing/2014/main" id="{EC9E635D-8122-114C-A6CB-5C76E51640BF}"/>
              </a:ext>
            </a:extLst>
          </p:cNvPr>
          <p:cNvSpPr txBox="1"/>
          <p:nvPr/>
        </p:nvSpPr>
        <p:spPr>
          <a:xfrm>
            <a:off x="999565" y="4500168"/>
            <a:ext cx="10515599" cy="1569660"/>
          </a:xfrm>
          <a:prstGeom prst="rect">
            <a:avLst/>
          </a:prstGeom>
          <a:noFill/>
        </p:spPr>
        <p:txBody>
          <a:bodyPr wrap="square" rtlCol="0">
            <a:spAutoFit/>
          </a:bodyPr>
          <a:lstStyle/>
          <a:p>
            <a:r>
              <a:rPr lang="en-US" sz="3200" i="1" dirty="0">
                <a:solidFill>
                  <a:srgbClr val="339966"/>
                </a:solidFill>
              </a:rPr>
              <a:t>Negative perceptions of technology by adults, especially those with strong voices, may jeopardize the utilization of potentially helpful changes (Lewis and Worker, 2016). </a:t>
            </a:r>
          </a:p>
        </p:txBody>
      </p:sp>
      <p:pic>
        <p:nvPicPr>
          <p:cNvPr id="7" name="Picture 6">
            <a:extLst>
              <a:ext uri="{FF2B5EF4-FFF2-40B4-BE49-F238E27FC236}">
                <a16:creationId xmlns:a16="http://schemas.microsoft.com/office/drawing/2014/main" id="{C860A02C-2133-C84B-BEBB-0CEF7EE188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129" y="1573003"/>
            <a:ext cx="4199964" cy="2654732"/>
          </a:xfrm>
          <a:prstGeom prst="rect">
            <a:avLst/>
          </a:prstGeom>
        </p:spPr>
      </p:pic>
    </p:spTree>
    <p:extLst>
      <p:ext uri="{BB962C8B-B14F-4D97-AF65-F5344CB8AC3E}">
        <p14:creationId xmlns:p14="http://schemas.microsoft.com/office/powerpoint/2010/main" val="220551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Literacy</a:t>
            </a:r>
          </a:p>
        </p:txBody>
      </p:sp>
      <p:sp>
        <p:nvSpPr>
          <p:cNvPr id="3" name="Content Placeholder 2"/>
          <p:cNvSpPr>
            <a:spLocks noGrp="1"/>
          </p:cNvSpPr>
          <p:nvPr>
            <p:ph idx="1"/>
          </p:nvPr>
        </p:nvSpPr>
        <p:spPr>
          <a:xfrm>
            <a:off x="838201" y="1586874"/>
            <a:ext cx="5867399" cy="4169350"/>
          </a:xfrm>
        </p:spPr>
        <p:txBody>
          <a:bodyPr>
            <a:normAutofit lnSpcReduction="10000"/>
          </a:bodyPr>
          <a:lstStyle/>
          <a:p>
            <a:pPr marL="0" indent="0">
              <a:buNone/>
            </a:pPr>
            <a:r>
              <a:rPr lang="en-US" sz="3600" dirty="0"/>
              <a:t>an individual’s ability to: </a:t>
            </a:r>
          </a:p>
          <a:p>
            <a:pPr marL="857250" indent="-500063"/>
            <a:r>
              <a:rPr lang="en-US" sz="3600" dirty="0"/>
              <a:t>find, </a:t>
            </a:r>
          </a:p>
          <a:p>
            <a:pPr marL="857250" indent="-500063"/>
            <a:r>
              <a:rPr lang="en-US" sz="3600" dirty="0"/>
              <a:t>evaluate, and </a:t>
            </a:r>
          </a:p>
          <a:p>
            <a:pPr marL="857250" indent="-500063"/>
            <a:r>
              <a:rPr lang="en-US" sz="3600" dirty="0"/>
              <a:t>compose information </a:t>
            </a:r>
          </a:p>
          <a:p>
            <a:pPr marL="0" indent="0">
              <a:buNone/>
            </a:pPr>
            <a:r>
              <a:rPr lang="en-US" sz="3600" dirty="0"/>
              <a:t>on digital platforms, which could include writing, illustrating, and producing music or videos. </a:t>
            </a:r>
            <a:endParaRPr lang="en-US" sz="1800" dirty="0"/>
          </a:p>
        </p:txBody>
      </p:sp>
      <p:sp>
        <p:nvSpPr>
          <p:cNvPr id="4" name="TextBox 3">
            <a:extLst>
              <a:ext uri="{FF2B5EF4-FFF2-40B4-BE49-F238E27FC236}">
                <a16:creationId xmlns:a16="http://schemas.microsoft.com/office/drawing/2014/main" id="{EAA7A14C-627D-BD4A-9F42-38C8C0632992}"/>
              </a:ext>
            </a:extLst>
          </p:cNvPr>
          <p:cNvSpPr txBox="1"/>
          <p:nvPr/>
        </p:nvSpPr>
        <p:spPr>
          <a:xfrm>
            <a:off x="7673787" y="2117277"/>
            <a:ext cx="3895164" cy="3108543"/>
          </a:xfrm>
          <a:prstGeom prst="rect">
            <a:avLst/>
          </a:prstGeom>
          <a:noFill/>
        </p:spPr>
        <p:txBody>
          <a:bodyPr wrap="square" rtlCol="0">
            <a:spAutoFit/>
          </a:bodyPr>
          <a:lstStyle/>
          <a:p>
            <a:r>
              <a:rPr lang="en-US" sz="2800" i="1" dirty="0">
                <a:solidFill>
                  <a:srgbClr val="339966"/>
                </a:solidFill>
              </a:rPr>
              <a:t>For youth, digital literacy skills can have a positive impact on confidence, contribution, and connection (4-H Tech Changemakers, 2020). </a:t>
            </a:r>
          </a:p>
        </p:txBody>
      </p:sp>
    </p:spTree>
    <p:extLst>
      <p:ext uri="{BB962C8B-B14F-4D97-AF65-F5344CB8AC3E}">
        <p14:creationId xmlns:p14="http://schemas.microsoft.com/office/powerpoint/2010/main" val="110013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2ADF-4461-E146-9119-732F13B87B54}"/>
              </a:ext>
            </a:extLst>
          </p:cNvPr>
          <p:cNvSpPr>
            <a:spLocks noGrp="1"/>
          </p:cNvSpPr>
          <p:nvPr>
            <p:ph type="title"/>
          </p:nvPr>
        </p:nvSpPr>
        <p:spPr/>
        <p:txBody>
          <a:bodyPr/>
          <a:lstStyle/>
          <a:p>
            <a:r>
              <a:rPr lang="en-US" dirty="0"/>
              <a:t>Tips to Embrace Technology</a:t>
            </a:r>
          </a:p>
        </p:txBody>
      </p:sp>
      <p:sp>
        <p:nvSpPr>
          <p:cNvPr id="4" name="Content Placeholder 3">
            <a:extLst>
              <a:ext uri="{FF2B5EF4-FFF2-40B4-BE49-F238E27FC236}">
                <a16:creationId xmlns:a16="http://schemas.microsoft.com/office/drawing/2014/main" id="{130A195D-0A26-E645-B112-1C2690303F25}"/>
              </a:ext>
            </a:extLst>
          </p:cNvPr>
          <p:cNvSpPr>
            <a:spLocks noGrp="1"/>
          </p:cNvSpPr>
          <p:nvPr>
            <p:ph sz="half" idx="2"/>
          </p:nvPr>
        </p:nvSpPr>
        <p:spPr>
          <a:xfrm>
            <a:off x="5083443" y="1623924"/>
            <a:ext cx="6463098" cy="4203440"/>
          </a:xfrm>
        </p:spPr>
        <p:txBody>
          <a:bodyPr>
            <a:normAutofit/>
          </a:bodyPr>
          <a:lstStyle/>
          <a:p>
            <a:pPr marL="571500" lvl="0" indent="-571500">
              <a:lnSpc>
                <a:spcPct val="100000"/>
              </a:lnSpc>
              <a:spcBef>
                <a:spcPts val="0"/>
              </a:spcBef>
              <a:spcAft>
                <a:spcPts val="1200"/>
              </a:spcAft>
              <a:buFont typeface="+mj-lt"/>
              <a:buAutoNum type="arabicPeriod"/>
            </a:pPr>
            <a:r>
              <a:rPr lang="en-US" sz="3600" dirty="0"/>
              <a:t>Model a positive attitude towards technology </a:t>
            </a:r>
          </a:p>
          <a:p>
            <a:pPr marL="571500" indent="-571500">
              <a:lnSpc>
                <a:spcPct val="100000"/>
              </a:lnSpc>
              <a:spcBef>
                <a:spcPts val="0"/>
              </a:spcBef>
              <a:spcAft>
                <a:spcPts val="1200"/>
              </a:spcAft>
              <a:buFont typeface="+mj-lt"/>
              <a:buAutoNum type="arabicPeriod"/>
            </a:pPr>
            <a:r>
              <a:rPr lang="en-US" sz="3600" dirty="0"/>
              <a:t>Seek help from others </a:t>
            </a:r>
          </a:p>
          <a:p>
            <a:pPr marL="571500" indent="-571500">
              <a:lnSpc>
                <a:spcPct val="100000"/>
              </a:lnSpc>
              <a:spcBef>
                <a:spcPts val="0"/>
              </a:spcBef>
              <a:spcAft>
                <a:spcPts val="1200"/>
              </a:spcAft>
              <a:buFont typeface="+mj-lt"/>
              <a:buAutoNum type="arabicPeriod"/>
            </a:pPr>
            <a:r>
              <a:rPr lang="en-US" sz="3600" dirty="0"/>
              <a:t>Set realistic expectations </a:t>
            </a:r>
          </a:p>
          <a:p>
            <a:pPr marL="571500" indent="-571500">
              <a:lnSpc>
                <a:spcPct val="100000"/>
              </a:lnSpc>
              <a:spcBef>
                <a:spcPts val="0"/>
              </a:spcBef>
              <a:spcAft>
                <a:spcPts val="1200"/>
              </a:spcAft>
              <a:buFont typeface="+mj-lt"/>
              <a:buAutoNum type="arabicPeriod"/>
            </a:pPr>
            <a:r>
              <a:rPr lang="en-US" sz="3600" dirty="0"/>
              <a:t>Be aware of pitfalls or limitations of the technology </a:t>
            </a:r>
          </a:p>
        </p:txBody>
      </p:sp>
      <p:pic>
        <p:nvPicPr>
          <p:cNvPr id="6" name="Picture 5">
            <a:extLst>
              <a:ext uri="{FF2B5EF4-FFF2-40B4-BE49-F238E27FC236}">
                <a16:creationId xmlns:a16="http://schemas.microsoft.com/office/drawing/2014/main" id="{B2BBD4C0-57E1-F948-A2A9-0CFE1C6B8C7F}"/>
              </a:ext>
            </a:extLst>
          </p:cNvPr>
          <p:cNvPicPr/>
          <p:nvPr/>
        </p:nvPicPr>
        <p:blipFill>
          <a:blip r:embed="rId3" cstate="print">
            <a:extLst>
              <a:ext uri="{28A0092B-C50C-407E-A947-70E740481C1C}">
                <a14:useLocalDpi xmlns:a14="http://schemas.microsoft.com/office/drawing/2010/main"/>
              </a:ext>
            </a:extLst>
          </a:blip>
          <a:stretch>
            <a:fillRect/>
          </a:stretch>
        </p:blipFill>
        <p:spPr>
          <a:xfrm>
            <a:off x="796068" y="1623924"/>
            <a:ext cx="4287375" cy="4073005"/>
          </a:xfrm>
          <a:prstGeom prst="rect">
            <a:avLst/>
          </a:prstGeom>
          <a:noFill/>
        </p:spPr>
      </p:pic>
    </p:spTree>
    <p:extLst>
      <p:ext uri="{BB962C8B-B14F-4D97-AF65-F5344CB8AC3E}">
        <p14:creationId xmlns:p14="http://schemas.microsoft.com/office/powerpoint/2010/main" val="3435898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a:xfrm>
            <a:off x="7606259" y="3538636"/>
            <a:ext cx="4009869" cy="738898"/>
          </a:xfrm>
          <a:prstGeom prst="rect">
            <a:avLst/>
          </a:prstGeom>
        </p:spPr>
        <p:txBody>
          <a:bodyPr rIns="0" anchor="t"/>
          <a:lstStyle>
            <a:lvl1pPr marL="0" indent="0" algn="r" defTabSz="914400" rtl="0" eaLnBrk="1" latinLnBrk="0" hangingPunct="1">
              <a:lnSpc>
                <a:spcPct val="90000"/>
              </a:lnSpc>
              <a:spcBef>
                <a:spcPts val="1000"/>
              </a:spcBef>
              <a:buClr>
                <a:schemeClr val="accent1"/>
              </a:buClr>
              <a:buFont typeface="LucidaGrande" charset="0"/>
              <a:buNone/>
              <a:defRPr sz="240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Clr>
                <a:schemeClr val="accent2"/>
              </a:buClr>
              <a:buSzPct val="95000"/>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SzPct val="90000"/>
              <a:buFont typeface="Arial"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1"/>
              </a:buClr>
              <a:buSzPct val="90000"/>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chemeClr val="bg1"/>
                </a:solidFill>
              </a:rPr>
              <a:t>For more information, contact:</a:t>
            </a:r>
          </a:p>
          <a:p>
            <a:pPr algn="l">
              <a:lnSpc>
                <a:spcPct val="100000"/>
              </a:lnSpc>
              <a:spcBef>
                <a:spcPts val="0"/>
              </a:spcBef>
            </a:pPr>
            <a:r>
              <a:rPr lang="en-US" sz="1400" b="1" dirty="0">
                <a:solidFill>
                  <a:schemeClr val="bg1"/>
                </a:solidFill>
              </a:rPr>
              <a:t>Your Name</a:t>
            </a:r>
            <a:r>
              <a:rPr lang="en-US" sz="1400" dirty="0">
                <a:solidFill>
                  <a:schemeClr val="bg1"/>
                </a:solidFill>
              </a:rPr>
              <a:t>, Your</a:t>
            </a:r>
            <a:r>
              <a:rPr lang="en-US" sz="1400" baseline="0" dirty="0">
                <a:solidFill>
                  <a:schemeClr val="bg1"/>
                </a:solidFill>
              </a:rPr>
              <a:t> Title</a:t>
            </a:r>
            <a:endParaRPr lang="en-US" sz="1400" dirty="0">
              <a:solidFill>
                <a:schemeClr val="bg1"/>
              </a:solidFill>
            </a:endParaRPr>
          </a:p>
          <a:p>
            <a:pPr algn="l">
              <a:lnSpc>
                <a:spcPct val="100000"/>
              </a:lnSpc>
              <a:spcBef>
                <a:spcPts val="0"/>
              </a:spcBef>
            </a:pPr>
            <a:r>
              <a:rPr lang="en-US" sz="1400" dirty="0" err="1">
                <a:solidFill>
                  <a:srgbClr val="92D050"/>
                </a:solidFill>
              </a:rPr>
              <a:t>your-email@fourhcouncil.edu</a:t>
            </a:r>
            <a:endParaRPr lang="en-US" sz="1400" dirty="0">
              <a:solidFill>
                <a:srgbClr val="92D050"/>
              </a:solidFill>
            </a:endParaRPr>
          </a:p>
        </p:txBody>
      </p:sp>
      <p:grpSp>
        <p:nvGrpSpPr>
          <p:cNvPr id="3" name="Group 2"/>
          <p:cNvGrpSpPr/>
          <p:nvPr/>
        </p:nvGrpSpPr>
        <p:grpSpPr>
          <a:xfrm>
            <a:off x="7721601" y="4495398"/>
            <a:ext cx="962204" cy="280641"/>
            <a:chOff x="7721601" y="4774367"/>
            <a:chExt cx="1567552" cy="457200"/>
          </a:xfrm>
        </p:grpSpPr>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1601" y="4774367"/>
              <a:ext cx="457200" cy="457200"/>
            </a:xfrm>
            <a:prstGeom prst="rect">
              <a:avLst/>
            </a:prstGeom>
          </p:spPr>
        </p:pic>
        <p:pic>
          <p:nvPicPr>
            <p:cNvPr id="12" name="Picture 11">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1953" y="4774367"/>
              <a:ext cx="457200" cy="457200"/>
            </a:xfrm>
            <a:prstGeom prst="rect">
              <a:avLst/>
            </a:prstGeom>
          </p:spPr>
        </p:pic>
        <p:pic>
          <p:nvPicPr>
            <p:cNvPr id="13" name="Picture 12">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9540" y="4774367"/>
              <a:ext cx="457200" cy="457200"/>
            </a:xfrm>
            <a:prstGeom prst="rect">
              <a:avLst/>
            </a:prstGeom>
          </p:spPr>
        </p:pic>
      </p:grpSp>
    </p:spTree>
    <p:extLst>
      <p:ext uri="{BB962C8B-B14F-4D97-AF65-F5344CB8AC3E}">
        <p14:creationId xmlns:p14="http://schemas.microsoft.com/office/powerpoint/2010/main" val="2333415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CD5A-F3EE-7543-88AC-AC348D536E63}"/>
              </a:ext>
            </a:extLst>
          </p:cNvPr>
          <p:cNvSpPr>
            <a:spLocks noGrp="1"/>
          </p:cNvSpPr>
          <p:nvPr>
            <p:ph type="title"/>
          </p:nvPr>
        </p:nvSpPr>
        <p:spPr/>
        <p:txBody>
          <a:bodyPr/>
          <a:lstStyle/>
          <a:p>
            <a:r>
              <a:rPr lang="en-US" dirty="0"/>
              <a:t>Activity – Instruction Prompts</a:t>
            </a:r>
          </a:p>
        </p:txBody>
      </p:sp>
      <p:sp>
        <p:nvSpPr>
          <p:cNvPr id="3" name="Text Placeholder 2">
            <a:extLst>
              <a:ext uri="{FF2B5EF4-FFF2-40B4-BE49-F238E27FC236}">
                <a16:creationId xmlns:a16="http://schemas.microsoft.com/office/drawing/2014/main" id="{11462148-FEF1-AD44-A326-3FBB9A17D9B0}"/>
              </a:ext>
            </a:extLst>
          </p:cNvPr>
          <p:cNvSpPr>
            <a:spLocks noGrp="1"/>
          </p:cNvSpPr>
          <p:nvPr>
            <p:ph type="body" idx="1"/>
          </p:nvPr>
        </p:nvSpPr>
        <p:spPr/>
        <p:txBody>
          <a:bodyPr/>
          <a:lstStyle/>
          <a:p>
            <a:r>
              <a:rPr lang="en-US" dirty="0"/>
              <a:t>Technology Skills – Communications Domain</a:t>
            </a:r>
          </a:p>
        </p:txBody>
      </p:sp>
    </p:spTree>
    <p:extLst>
      <p:ext uri="{BB962C8B-B14F-4D97-AF65-F5344CB8AC3E}">
        <p14:creationId xmlns:p14="http://schemas.microsoft.com/office/powerpoint/2010/main" val="149640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Exploring the Benefits of Technology</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marL="457200" indent="-457200">
              <a:buFont typeface="+mj-lt"/>
              <a:buAutoNum type="arabicPeriod"/>
            </a:pPr>
            <a:r>
              <a:rPr lang="en-US" sz="2800" dirty="0"/>
              <a:t>Brainstorm examples of “Technology” in this space.</a:t>
            </a:r>
          </a:p>
          <a:p>
            <a:pPr marL="457200" indent="-457200">
              <a:buFont typeface="+mj-lt"/>
              <a:buAutoNum type="arabicPeriod"/>
            </a:pPr>
            <a:endParaRPr lang="en-US" sz="2800" dirty="0"/>
          </a:p>
          <a:p>
            <a:pPr marL="457200" indent="-457200">
              <a:buFont typeface="+mj-lt"/>
              <a:buAutoNum type="arabicPeriod"/>
            </a:pPr>
            <a:r>
              <a:rPr lang="en-US" sz="2800" dirty="0"/>
              <a:t>In small groups, discuss answers to the following questions:</a:t>
            </a:r>
          </a:p>
          <a:p>
            <a:pPr lvl="1">
              <a:buFont typeface="+mj-lt"/>
              <a:buAutoNum type="arabicPeriod"/>
            </a:pPr>
            <a:r>
              <a:rPr lang="en-US" sz="2000" dirty="0"/>
              <a:t>What benefits can technology provide to you? </a:t>
            </a:r>
          </a:p>
          <a:p>
            <a:pPr lvl="1">
              <a:buFont typeface="+mj-lt"/>
              <a:buAutoNum type="arabicPeriod"/>
            </a:pPr>
            <a:r>
              <a:rPr lang="en-US" sz="2000" dirty="0"/>
              <a:t>What benefits can technology provide to the youth you work with? </a:t>
            </a:r>
          </a:p>
          <a:p>
            <a:pPr marL="457200" indent="-457200">
              <a:buFont typeface="+mj-lt"/>
              <a:buAutoNum type="arabicPeriod"/>
            </a:pPr>
            <a:endParaRPr lang="en-US" sz="2800" dirty="0"/>
          </a:p>
          <a:p>
            <a:pPr marL="457200" indent="-457200">
              <a:buFont typeface="+mj-lt"/>
              <a:buAutoNum type="arabicPeriod"/>
            </a:pPr>
            <a:r>
              <a:rPr lang="en-US" sz="2800" dirty="0"/>
              <a:t>Review and discuss.</a:t>
            </a:r>
          </a:p>
        </p:txBody>
      </p:sp>
    </p:spTree>
    <p:extLst>
      <p:ext uri="{BB962C8B-B14F-4D97-AF65-F5344CB8AC3E}">
        <p14:creationId xmlns:p14="http://schemas.microsoft.com/office/powerpoint/2010/main" val="385771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Grow your Digital Literacy Skills</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562914"/>
          </a:xfrm>
        </p:spPr>
        <p:txBody>
          <a:bodyPr>
            <a:normAutofit lnSpcReduction="10000"/>
          </a:bodyPr>
          <a:lstStyle/>
          <a:p>
            <a:pPr marL="457200" indent="-457200">
              <a:buFont typeface="+mj-lt"/>
              <a:buAutoNum type="arabicPeriod"/>
            </a:pPr>
            <a:r>
              <a:rPr lang="en-US" dirty="0"/>
              <a:t>Individually, brainstorm a list of technology areas you would like to improve (personally) that could benefit your 4-H work.</a:t>
            </a:r>
          </a:p>
          <a:p>
            <a:pPr marL="457200" indent="-457200">
              <a:buFont typeface="+mj-lt"/>
              <a:buAutoNum type="arabicPeriod"/>
            </a:pPr>
            <a:endParaRPr lang="en-US" dirty="0"/>
          </a:p>
          <a:p>
            <a:pPr marL="457200" indent="-457200">
              <a:buFont typeface="+mj-lt"/>
              <a:buAutoNum type="arabicPeriod"/>
            </a:pPr>
            <a:r>
              <a:rPr lang="en-US" dirty="0"/>
              <a:t>Speed sharing! </a:t>
            </a:r>
          </a:p>
          <a:p>
            <a:pPr lvl="1"/>
            <a:r>
              <a:rPr lang="en-US" dirty="0"/>
              <a:t>For 60 seconds, find a partner with which to exchange 1 area of improvement and discuss.</a:t>
            </a:r>
          </a:p>
          <a:p>
            <a:pPr lvl="1"/>
            <a:r>
              <a:rPr lang="en-US" dirty="0"/>
              <a:t>Switch and repeat. </a:t>
            </a:r>
          </a:p>
          <a:p>
            <a:pPr marL="914400" lvl="1" indent="-457200">
              <a:buFont typeface="+mj-lt"/>
              <a:buAutoNum type="arabicPeriod"/>
            </a:pPr>
            <a:endParaRPr lang="en-US" dirty="0"/>
          </a:p>
          <a:p>
            <a:pPr marL="457200" indent="-457200">
              <a:buFont typeface="+mj-lt"/>
              <a:buAutoNum type="arabicPeriod"/>
            </a:pPr>
            <a:r>
              <a:rPr lang="en-US" dirty="0"/>
              <a:t>Discuss common skills and potential resources as a group. </a:t>
            </a:r>
          </a:p>
          <a:p>
            <a:pPr marL="457200" indent="-457200">
              <a:buFont typeface="+mj-lt"/>
              <a:buAutoNum type="arabicPeriod"/>
            </a:pPr>
            <a:endParaRPr lang="en-US" dirty="0"/>
          </a:p>
          <a:p>
            <a:pPr marL="457200" indent="-457200">
              <a:buFont typeface="+mj-lt"/>
              <a:buAutoNum type="arabicPeriod"/>
            </a:pPr>
            <a:r>
              <a:rPr lang="en-US" dirty="0"/>
              <a:t>Write a personal improvement plan for 1 skill. </a:t>
            </a:r>
          </a:p>
          <a:p>
            <a:pPr marL="914400" lvl="1" indent="-457200">
              <a:buFont typeface="+mj-lt"/>
              <a:buAutoNum type="arabicPeriod"/>
            </a:pPr>
            <a:r>
              <a:rPr lang="en-US" dirty="0"/>
              <a:t>Where to seek knowledge</a:t>
            </a:r>
          </a:p>
          <a:p>
            <a:pPr marL="914400" lvl="1" indent="-457200">
              <a:buFont typeface="+mj-lt"/>
              <a:buAutoNum type="arabicPeriod"/>
            </a:pPr>
            <a:r>
              <a:rPr lang="en-US" dirty="0"/>
              <a:t>How to practice</a:t>
            </a:r>
          </a:p>
        </p:txBody>
      </p:sp>
    </p:spTree>
    <p:extLst>
      <p:ext uri="{BB962C8B-B14F-4D97-AF65-F5344CB8AC3E}">
        <p14:creationId xmlns:p14="http://schemas.microsoft.com/office/powerpoint/2010/main" val="11306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75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Did You Get That?!</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marL="457200" indent="-457200">
              <a:buFont typeface="+mj-lt"/>
              <a:buAutoNum type="arabicPeriod"/>
            </a:pPr>
            <a:r>
              <a:rPr lang="en-US" dirty="0"/>
              <a:t>Listen to an example of transactional speaking</a:t>
            </a:r>
          </a:p>
          <a:p>
            <a:pPr marL="457200" indent="-457200">
              <a:buFont typeface="+mj-lt"/>
              <a:buAutoNum type="arabicPeriod"/>
            </a:pPr>
            <a:r>
              <a:rPr lang="en-US" dirty="0"/>
              <a:t>Share your observations</a:t>
            </a:r>
          </a:p>
          <a:p>
            <a:pPr marL="457200" indent="-457200">
              <a:buFont typeface="+mj-lt"/>
              <a:buAutoNum type="arabicPeriod"/>
            </a:pPr>
            <a:r>
              <a:rPr lang="en-US" dirty="0"/>
              <a:t>Work in small groups to create a “better” version</a:t>
            </a:r>
          </a:p>
          <a:p>
            <a:pPr lvl="1"/>
            <a:r>
              <a:rPr lang="en-US" dirty="0"/>
              <a:t>Make up what you don’t know to create your own example</a:t>
            </a:r>
          </a:p>
          <a:p>
            <a:pPr marL="457200" indent="-457200">
              <a:buFont typeface="+mj-lt"/>
              <a:buAutoNum type="arabicPeriod"/>
            </a:pPr>
            <a:r>
              <a:rPr lang="en-US" dirty="0"/>
              <a:t>Volunteer from each group will present your “improved” example</a:t>
            </a:r>
          </a:p>
          <a:p>
            <a:pPr marL="457200" indent="-457200">
              <a:buFont typeface="+mj-lt"/>
              <a:buAutoNum type="arabicPeriod"/>
            </a:pPr>
            <a:r>
              <a:rPr lang="en-US" dirty="0"/>
              <a:t>Reflect and discuss</a:t>
            </a:r>
          </a:p>
        </p:txBody>
      </p:sp>
    </p:spTree>
    <p:extLst>
      <p:ext uri="{BB962C8B-B14F-4D97-AF65-F5344CB8AC3E}">
        <p14:creationId xmlns:p14="http://schemas.microsoft.com/office/powerpoint/2010/main" val="10969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Paper-Tearing Exercise</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p:txBody>
          <a:bodyPr>
            <a:normAutofit/>
          </a:bodyPr>
          <a:lstStyle/>
          <a:p>
            <a:pPr marL="457200" indent="-457200">
              <a:buFont typeface="+mj-lt"/>
              <a:buAutoNum type="arabicPeriod"/>
            </a:pPr>
            <a:r>
              <a:rPr lang="en-US" sz="3200" dirty="0"/>
              <a:t>Take out a sheet of paper.</a:t>
            </a:r>
          </a:p>
          <a:p>
            <a:pPr marL="457200" indent="-457200">
              <a:buFont typeface="+mj-lt"/>
              <a:buAutoNum type="arabicPeriod"/>
            </a:pPr>
            <a:endParaRPr lang="en-US" sz="3200" dirty="0"/>
          </a:p>
          <a:p>
            <a:pPr marL="457200" indent="-457200">
              <a:buFont typeface="+mj-lt"/>
              <a:buAutoNum type="arabicPeriod"/>
            </a:pPr>
            <a:r>
              <a:rPr lang="en-US" sz="3200" dirty="0"/>
              <a:t>Follow instructions carefully.</a:t>
            </a:r>
          </a:p>
          <a:p>
            <a:pPr lvl="1"/>
            <a:r>
              <a:rPr lang="en-US" sz="2400" dirty="0"/>
              <a:t>No peeking!!! </a:t>
            </a:r>
          </a:p>
          <a:p>
            <a:pPr lvl="1"/>
            <a:r>
              <a:rPr lang="en-US" sz="2400" dirty="0"/>
              <a:t>You cannot ask any questions!!! </a:t>
            </a:r>
          </a:p>
          <a:p>
            <a:pPr marL="457200" indent="-457200">
              <a:buFont typeface="+mj-lt"/>
              <a:buAutoNum type="arabicPeriod"/>
            </a:pPr>
            <a:endParaRPr lang="en-US" sz="3200" dirty="0"/>
          </a:p>
          <a:p>
            <a:pPr marL="457200" indent="-457200">
              <a:buFont typeface="+mj-lt"/>
              <a:buAutoNum type="arabicPeriod"/>
            </a:pPr>
            <a:r>
              <a:rPr lang="en-US" sz="3200" dirty="0"/>
              <a:t>Share and discussion.</a:t>
            </a:r>
          </a:p>
          <a:p>
            <a:endParaRPr lang="en-US" sz="3200" dirty="0"/>
          </a:p>
        </p:txBody>
      </p:sp>
    </p:spTree>
    <p:extLst>
      <p:ext uri="{BB962C8B-B14F-4D97-AF65-F5344CB8AC3E}">
        <p14:creationId xmlns:p14="http://schemas.microsoft.com/office/powerpoint/2010/main" val="16241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E65-32EA-0A44-B4F6-56258315068C}"/>
              </a:ext>
            </a:extLst>
          </p:cNvPr>
          <p:cNvSpPr>
            <a:spLocks noGrp="1"/>
          </p:cNvSpPr>
          <p:nvPr>
            <p:ph type="title"/>
          </p:nvPr>
        </p:nvSpPr>
        <p:spPr/>
        <p:txBody>
          <a:bodyPr/>
          <a:lstStyle/>
          <a:p>
            <a:r>
              <a:rPr lang="en-US" dirty="0"/>
              <a:t>Activity: Clip in My Pocket</a:t>
            </a:r>
          </a:p>
        </p:txBody>
      </p:sp>
      <p:sp>
        <p:nvSpPr>
          <p:cNvPr id="3" name="Content Placeholder 2">
            <a:extLst>
              <a:ext uri="{FF2B5EF4-FFF2-40B4-BE49-F238E27FC236}">
                <a16:creationId xmlns:a16="http://schemas.microsoft.com/office/drawing/2014/main" id="{C36AE831-565B-3948-9640-FE3DB5A1029F}"/>
              </a:ext>
            </a:extLst>
          </p:cNvPr>
          <p:cNvSpPr>
            <a:spLocks noGrp="1"/>
          </p:cNvSpPr>
          <p:nvPr>
            <p:ph idx="1"/>
          </p:nvPr>
        </p:nvSpPr>
        <p:spPr>
          <a:xfrm>
            <a:off x="838200" y="1586874"/>
            <a:ext cx="10515600" cy="4451976"/>
          </a:xfrm>
        </p:spPr>
        <p:txBody>
          <a:bodyPr>
            <a:normAutofit/>
          </a:bodyPr>
          <a:lstStyle/>
          <a:p>
            <a:pPr marL="0" indent="0">
              <a:lnSpc>
                <a:spcPct val="120000"/>
              </a:lnSpc>
              <a:spcBef>
                <a:spcPts val="0"/>
              </a:spcBef>
              <a:buNone/>
            </a:pPr>
            <a:r>
              <a:rPr lang="en-US" sz="3500" dirty="0"/>
              <a:t>"I have a clip in my pocket. It opens, closes, and holds things together. Without letting your neighbor see what you write, jot down a description of the type of clip you think it is." </a:t>
            </a:r>
          </a:p>
          <a:p>
            <a:pPr marL="457200" indent="-457200">
              <a:buFont typeface="+mj-lt"/>
              <a:buAutoNum type="arabicPeriod"/>
            </a:pPr>
            <a:endParaRPr lang="en-US" sz="2800" dirty="0"/>
          </a:p>
          <a:p>
            <a:pPr marL="457200" indent="-457200">
              <a:buFont typeface="+mj-lt"/>
              <a:buAutoNum type="arabicPeriod"/>
            </a:pPr>
            <a:r>
              <a:rPr lang="en-US" sz="2800" dirty="0"/>
              <a:t>Write down your response on a scrap of paper.</a:t>
            </a:r>
          </a:p>
          <a:p>
            <a:pPr marL="457200" indent="-457200">
              <a:buFont typeface="+mj-lt"/>
              <a:buAutoNum type="arabicPeriod"/>
            </a:pPr>
            <a:r>
              <a:rPr lang="en-US" sz="2800" dirty="0"/>
              <a:t>Share responses and discuss</a:t>
            </a:r>
            <a:r>
              <a:rPr lang="en-US" dirty="0"/>
              <a:t>. </a:t>
            </a:r>
          </a:p>
          <a:p>
            <a:endParaRPr lang="en-US" dirty="0"/>
          </a:p>
        </p:txBody>
      </p:sp>
    </p:spTree>
    <p:extLst>
      <p:ext uri="{BB962C8B-B14F-4D97-AF65-F5344CB8AC3E}">
        <p14:creationId xmlns:p14="http://schemas.microsoft.com/office/powerpoint/2010/main" val="152621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H Theme">
  <a:themeElements>
    <a:clrScheme name="TEST">
      <a:dk1>
        <a:srgbClr val="37424A"/>
      </a:dk1>
      <a:lt1>
        <a:srgbClr val="FFFFFF"/>
      </a:lt1>
      <a:dk2>
        <a:srgbClr val="8996A0"/>
      </a:dk2>
      <a:lt2>
        <a:srgbClr val="E0DED8"/>
      </a:lt2>
      <a:accent1>
        <a:srgbClr val="339966"/>
      </a:accent1>
      <a:accent2>
        <a:srgbClr val="61C250"/>
      </a:accent2>
      <a:accent3>
        <a:srgbClr val="BED600"/>
      </a:accent3>
      <a:accent4>
        <a:srgbClr val="47D5CD"/>
      </a:accent4>
      <a:accent5>
        <a:srgbClr val="CAE3E9"/>
      </a:accent5>
      <a:accent6>
        <a:srgbClr val="FFCB4F"/>
      </a:accent6>
      <a:hlink>
        <a:srgbClr val="61C250"/>
      </a:hlink>
      <a:folHlink>
        <a:srgbClr val="899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 PPT Template" id="{EE4B1E58-251D-1344-BF84-1814798F2DF0}" vid="{A1506B9C-F493-3D41-8D11-FF84AC738C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6563</Words>
  <Application>Microsoft Macintosh PowerPoint</Application>
  <PresentationFormat>Widescreen</PresentationFormat>
  <Paragraphs>636</Paragraphs>
  <Slides>69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Courier New</vt:lpstr>
      <vt:lpstr>LucidaGrande</vt:lpstr>
      <vt:lpstr>Symbol</vt:lpstr>
      <vt:lpstr>Times New Roman</vt:lpstr>
      <vt:lpstr>Wingdings</vt:lpstr>
      <vt:lpstr>4-H Theme</vt:lpstr>
      <vt:lpstr>Speaking Skills</vt:lpstr>
      <vt:lpstr>Transactional Speaking</vt:lpstr>
      <vt:lpstr>Tips to Transactional Speaking</vt:lpstr>
      <vt:lpstr>Interactional Speaking</vt:lpstr>
      <vt:lpstr>PowerPoint Presentation</vt:lpstr>
      <vt:lpstr>Activity – Instruction Prompts</vt:lpstr>
      <vt:lpstr>Activity: Did You Get That?!</vt:lpstr>
      <vt:lpstr>Activity: Paper-Tearing Exercise</vt:lpstr>
      <vt:lpstr>Activity: Clip in My Pocket</vt:lpstr>
      <vt:lpstr>Activity: Interpersonal Introductions</vt:lpstr>
      <vt:lpstr>PowerPoint Presentation</vt:lpstr>
      <vt:lpstr>Listening Skills</vt:lpstr>
      <vt:lpstr>Active Listening</vt:lpstr>
      <vt:lpstr>Mindfulness</vt:lpstr>
      <vt:lpstr>Tips to Improve Listening Skills</vt:lpstr>
      <vt:lpstr>PowerPoint Presentation</vt:lpstr>
      <vt:lpstr>Activity – Instruction Prompts</vt:lpstr>
      <vt:lpstr>Activity: Listening Skills Inventory</vt:lpstr>
      <vt:lpstr>Activity: Shhhh. Just listen...</vt:lpstr>
      <vt:lpstr>Activity: What’s Your Problem?</vt:lpstr>
      <vt:lpstr>Activity: Clip in My Pocket</vt:lpstr>
      <vt:lpstr>PowerPoint Presentation</vt:lpstr>
      <vt:lpstr>Writing Skills</vt:lpstr>
      <vt:lpstr>Clear, concise writing</vt:lpstr>
      <vt:lpstr>Tips for Effective Writing</vt:lpstr>
      <vt:lpstr>Four Types of Written Communication</vt:lpstr>
      <vt:lpstr>PowerPoint Presentation</vt:lpstr>
      <vt:lpstr>Activity – Instruction Prompts</vt:lpstr>
      <vt:lpstr>Activity: What’s Wrong with this Message?!</vt:lpstr>
      <vt:lpstr>Activity: What’s Wrong with this Message?!</vt:lpstr>
      <vt:lpstr>Activity: What’s Wrong with this Message?!</vt:lpstr>
      <vt:lpstr>Activity: Write it Up! </vt:lpstr>
      <vt:lpstr>PowerPoint Presentation</vt:lpstr>
      <vt:lpstr>Nonverbal Communication Skills</vt:lpstr>
      <vt:lpstr>Nonverbal Communication is</vt:lpstr>
      <vt:lpstr>Three Purposes of Nonverbal Communication</vt:lpstr>
      <vt:lpstr>Be Mindful of Nonverbal Cues</vt:lpstr>
      <vt:lpstr>PowerPoint Presentation</vt:lpstr>
      <vt:lpstr>Activity – Instruction Prompts</vt:lpstr>
      <vt:lpstr>Activity: Brainstorm it!  </vt:lpstr>
      <vt:lpstr>Activity: The Power of Nonverbal</vt:lpstr>
      <vt:lpstr>Activity: Decipher the Message</vt:lpstr>
      <vt:lpstr>PowerPoint Presentation</vt:lpstr>
      <vt:lpstr>Information Delivery and Dissemination</vt:lpstr>
      <vt:lpstr>Effective Dissemination of Information</vt:lpstr>
      <vt:lpstr>Common Delivery and Dissemination in 4-H</vt:lpstr>
      <vt:lpstr>PowerPoint Presentation</vt:lpstr>
      <vt:lpstr>Activity – Instruction Prompts</vt:lpstr>
      <vt:lpstr>Activity: Target Audience</vt:lpstr>
      <vt:lpstr>Activity: What’s your Point?!</vt:lpstr>
      <vt:lpstr>PowerPoint Presentation</vt:lpstr>
      <vt:lpstr>Marketing and Public Relations</vt:lpstr>
      <vt:lpstr>Marketing Communication Plan</vt:lpstr>
      <vt:lpstr>Effective Communication Plans include:</vt:lpstr>
      <vt:lpstr>Program Marketing and Promotion</vt:lpstr>
      <vt:lpstr>PowerPoint Presentation</vt:lpstr>
      <vt:lpstr>Activity – Instruction Prompts</vt:lpstr>
      <vt:lpstr>Activity: What’s Your Elevator Speech</vt:lpstr>
      <vt:lpstr>Activity: Know your Resources</vt:lpstr>
      <vt:lpstr>PowerPoint Presentation</vt:lpstr>
      <vt:lpstr>Technology Skills</vt:lpstr>
      <vt:lpstr>Technology Skills</vt:lpstr>
      <vt:lpstr>Digital Literacy</vt:lpstr>
      <vt:lpstr>Tips to Embrace Technology</vt:lpstr>
      <vt:lpstr>PowerPoint Presentation</vt:lpstr>
      <vt:lpstr>Activity – Instruction Prompts</vt:lpstr>
      <vt:lpstr>Activity: Exploring the Benefits of Technology</vt:lpstr>
      <vt:lpstr>Activity: Grow your Digital Literacy Skills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Speaking Skills</dc:title>
  <dc:creator>Taber Poland</dc:creator>
  <cp:lastModifiedBy>Jennifer Fraser Lobley</cp:lastModifiedBy>
  <cp:revision>12</cp:revision>
  <cp:lastPrinted>2022-03-14T16:27:37Z</cp:lastPrinted>
  <dcterms:created xsi:type="dcterms:W3CDTF">2020-10-12T17:13:25Z</dcterms:created>
  <dcterms:modified xsi:type="dcterms:W3CDTF">2022-03-14T18:08:49Z</dcterms:modified>
</cp:coreProperties>
</file>